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3" r:id="rId1"/>
  </p:sldMasterIdLst>
  <p:notesMasterIdLst>
    <p:notesMasterId r:id="rId37"/>
  </p:notesMasterIdLst>
  <p:sldIdLst>
    <p:sldId id="272" r:id="rId2"/>
    <p:sldId id="268" r:id="rId3"/>
    <p:sldId id="300" r:id="rId4"/>
    <p:sldId id="285" r:id="rId5"/>
    <p:sldId id="286" r:id="rId6"/>
    <p:sldId id="262" r:id="rId7"/>
    <p:sldId id="269" r:id="rId8"/>
    <p:sldId id="270" r:id="rId9"/>
    <p:sldId id="274" r:id="rId10"/>
    <p:sldId id="291" r:id="rId11"/>
    <p:sldId id="275" r:id="rId12"/>
    <p:sldId id="287" r:id="rId13"/>
    <p:sldId id="259" r:id="rId14"/>
    <p:sldId id="257" r:id="rId15"/>
    <p:sldId id="307" r:id="rId16"/>
    <p:sldId id="308" r:id="rId17"/>
    <p:sldId id="309" r:id="rId18"/>
    <p:sldId id="267" r:id="rId19"/>
    <p:sldId id="277" r:id="rId20"/>
    <p:sldId id="278" r:id="rId21"/>
    <p:sldId id="306" r:id="rId22"/>
    <p:sldId id="280" r:id="rId23"/>
    <p:sldId id="282" r:id="rId24"/>
    <p:sldId id="292" r:id="rId25"/>
    <p:sldId id="283" r:id="rId26"/>
    <p:sldId id="305" r:id="rId27"/>
    <p:sldId id="289" r:id="rId28"/>
    <p:sldId id="296" r:id="rId29"/>
    <p:sldId id="295" r:id="rId30"/>
    <p:sldId id="294" r:id="rId31"/>
    <p:sldId id="298" r:id="rId32"/>
    <p:sldId id="299" r:id="rId33"/>
    <p:sldId id="301" r:id="rId34"/>
    <p:sldId id="276" r:id="rId35"/>
    <p:sldId id="303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9FC"/>
    <a:srgbClr val="262221"/>
    <a:srgbClr val="0F1015"/>
    <a:srgbClr val="C0CEFD"/>
    <a:srgbClr val="403B41"/>
    <a:srgbClr val="4B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32" autoAdjust="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4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53F3A-0456-4D24-82BB-7525607D991C}" type="datetimeFigureOut">
              <a:rPr lang="hu-HU" smtClean="0"/>
              <a:t>2022. 04. 26.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E9601D-18BC-49F5-9A13-22FB07D9E2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0747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E9601D-18BC-49F5-9A13-22FB07D9E271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51946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2159-925D-4F24-BDC1-96B8E9EC3A51}" type="datetimeFigureOut">
              <a:rPr lang="hu-HU" smtClean="0"/>
              <a:t>2022. 04. 26.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CE102-8963-421E-9DC7-434DB288EC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6320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2159-925D-4F24-BDC1-96B8E9EC3A51}" type="datetimeFigureOut">
              <a:rPr lang="hu-HU" smtClean="0"/>
              <a:t>2022. 04. 26.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CE102-8963-421E-9DC7-434DB288EC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9689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2159-925D-4F24-BDC1-96B8E9EC3A51}" type="datetimeFigureOut">
              <a:rPr lang="hu-HU" smtClean="0"/>
              <a:t>2022. 04. 26.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CE102-8963-421E-9DC7-434DB288EC87}" type="slidenum">
              <a:rPr lang="hu-HU" smtClean="0"/>
              <a:t>‹#›</a:t>
            </a:fld>
            <a:endParaRPr lang="hu-H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9941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2159-925D-4F24-BDC1-96B8E9EC3A51}" type="datetimeFigureOut">
              <a:rPr lang="hu-HU" smtClean="0"/>
              <a:t>2022. 04. 26.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CE102-8963-421E-9DC7-434DB288EC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8651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2159-925D-4F24-BDC1-96B8E9EC3A51}" type="datetimeFigureOut">
              <a:rPr lang="hu-HU" smtClean="0"/>
              <a:t>2022. 04. 26.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CE102-8963-421E-9DC7-434DB288EC87}" type="slidenum">
              <a:rPr lang="hu-HU" smtClean="0"/>
              <a:t>‹#›</a:t>
            </a:fld>
            <a:endParaRPr lang="hu-H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5870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2159-925D-4F24-BDC1-96B8E9EC3A51}" type="datetimeFigureOut">
              <a:rPr lang="hu-HU" smtClean="0"/>
              <a:t>2022. 04. 26.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CE102-8963-421E-9DC7-434DB288EC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21179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2159-925D-4F24-BDC1-96B8E9EC3A51}" type="datetimeFigureOut">
              <a:rPr lang="hu-HU" smtClean="0"/>
              <a:t>2022. 04. 26.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CE102-8963-421E-9DC7-434DB288EC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5091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2159-925D-4F24-BDC1-96B8E9EC3A51}" type="datetimeFigureOut">
              <a:rPr lang="hu-HU" smtClean="0"/>
              <a:t>2022. 04. 26.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CE102-8963-421E-9DC7-434DB288EC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36926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1393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2159-925D-4F24-BDC1-96B8E9EC3A51}" type="datetimeFigureOut">
              <a:rPr lang="hu-HU" smtClean="0"/>
              <a:t>2022. 04. 26.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CE102-8963-421E-9DC7-434DB288EC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89905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2159-925D-4F24-BDC1-96B8E9EC3A51}" type="datetimeFigureOut">
              <a:rPr lang="hu-HU" smtClean="0"/>
              <a:t>2022. 04. 26.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CE102-8963-421E-9DC7-434DB288EC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5696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2159-925D-4F24-BDC1-96B8E9EC3A51}" type="datetimeFigureOut">
              <a:rPr lang="hu-HU" smtClean="0"/>
              <a:t>2022. 04. 26.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CE102-8963-421E-9DC7-434DB288EC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1645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2159-925D-4F24-BDC1-96B8E9EC3A51}" type="datetimeFigureOut">
              <a:rPr lang="hu-HU" smtClean="0"/>
              <a:t>2022. 04. 26.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CE102-8963-421E-9DC7-434DB288EC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737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2159-925D-4F24-BDC1-96B8E9EC3A51}" type="datetimeFigureOut">
              <a:rPr lang="hu-HU" smtClean="0"/>
              <a:t>2022. 04. 26.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CE102-8963-421E-9DC7-434DB288EC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3923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2159-925D-4F24-BDC1-96B8E9EC3A51}" type="datetimeFigureOut">
              <a:rPr lang="hu-HU" smtClean="0"/>
              <a:t>2022. 04. 26.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CE102-8963-421E-9DC7-434DB288EC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1241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2159-925D-4F24-BDC1-96B8E9EC3A51}" type="datetimeFigureOut">
              <a:rPr lang="hu-HU" smtClean="0"/>
              <a:t>2022. 04. 26.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CE102-8963-421E-9DC7-434DB288EC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1073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A72159-925D-4F24-BDC1-96B8E9EC3A51}" type="datetimeFigureOut">
              <a:rPr lang="hu-HU" smtClean="0"/>
              <a:t>2022. 04. 26.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CE102-8963-421E-9DC7-434DB288EC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18941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7032">
              <a:srgbClr val="B89BCB"/>
            </a:gs>
            <a:gs pos="18000">
              <a:schemeClr val="accent1">
                <a:lumMod val="5000"/>
                <a:lumOff val="95000"/>
              </a:schemeClr>
            </a:gs>
            <a:gs pos="100000">
              <a:schemeClr val="accent6">
                <a:lumMod val="5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A72159-925D-4F24-BDC1-96B8E9EC3A51}" type="datetimeFigureOut">
              <a:rPr lang="hu-HU" smtClean="0"/>
              <a:t>2022. 04. 26.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29CE102-8963-421E-9DC7-434DB288EC8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37200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  <p:sldLayoutId id="2147483956" r:id="rId13"/>
    <p:sldLayoutId id="2147483957" r:id="rId14"/>
    <p:sldLayoutId id="2147483958" r:id="rId15"/>
    <p:sldLayoutId id="2147483959" r:id="rId16"/>
    <p:sldLayoutId id="214748396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2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s://www.teka.com/hu-hu/inspiraci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openxmlformats.org/officeDocument/2006/relationships/image" Target="../media/image7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0" Type="http://schemas.openxmlformats.org/officeDocument/2006/relationships/image" Target="../media/image79.jpeg"/><Relationship Id="rId4" Type="http://schemas.openxmlformats.org/officeDocument/2006/relationships/image" Target="../media/image73.png"/><Relationship Id="rId9" Type="http://schemas.openxmlformats.org/officeDocument/2006/relationships/image" Target="../media/image7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957C55-CF08-4A9A-945E-3CBF28A11F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2412" y="298643"/>
            <a:ext cx="7766936" cy="1646302"/>
          </a:xfrm>
        </p:spPr>
        <p:txBody>
          <a:bodyPr/>
          <a:lstStyle/>
          <a:p>
            <a:r>
              <a:rPr lang="ru-RU" sz="4000" dirty="0">
                <a:solidFill>
                  <a:srgbClr val="00B050"/>
                </a:solidFill>
              </a:rPr>
              <a:t>Инвестиционный проект:</a:t>
            </a:r>
            <a:endParaRPr lang="hu-HU" sz="4000" dirty="0">
              <a:solidFill>
                <a:srgbClr val="00B050"/>
              </a:solidFill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3C51F7D0-D769-4493-AC42-BDB417D3D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2412" y="2332101"/>
            <a:ext cx="7766936" cy="109689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B050"/>
                </a:solidFill>
              </a:rPr>
              <a:t>Фатмацевтический завод с логистическим ценром в Мугиципалитете Чаяг - Венгрия </a:t>
            </a:r>
            <a:endParaRPr lang="hu-HU" sz="2400" b="1" dirty="0">
              <a:solidFill>
                <a:srgbClr val="00B050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667FEC5D-5729-4713-B9E4-47A72A1B2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574" y="198796"/>
            <a:ext cx="9910144" cy="6460408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BEC7EF65-C55A-4725-9A0F-ACDD43A4D743}"/>
              </a:ext>
            </a:extLst>
          </p:cNvPr>
          <p:cNvSpPr txBox="1"/>
          <p:nvPr/>
        </p:nvSpPr>
        <p:spPr>
          <a:xfrm>
            <a:off x="1742761" y="2131643"/>
            <a:ext cx="571091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800" b="1" i="1" dirty="0">
                <a:solidFill>
                  <a:srgbClr val="7030A0"/>
                </a:solidFill>
              </a:rPr>
              <a:t>LEVENDULA VILLA PARK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7D64A6-5A98-46B5-9DF0-C4ED59BC9815}"/>
              </a:ext>
            </a:extLst>
          </p:cNvPr>
          <p:cNvSpPr txBox="1"/>
          <p:nvPr/>
        </p:nvSpPr>
        <p:spPr>
          <a:xfrm>
            <a:off x="349360" y="2494615"/>
            <a:ext cx="89950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sz="2800" b="1" dirty="0">
              <a:solidFill>
                <a:schemeClr val="bg1"/>
              </a:solidFill>
            </a:endParaRPr>
          </a:p>
          <a:p>
            <a:r>
              <a:rPr lang="hu-HU" sz="3200" b="1" dirty="0">
                <a:solidFill>
                  <a:schemeClr val="bg1"/>
                </a:solidFill>
              </a:rPr>
              <a:t>       </a:t>
            </a:r>
            <a:r>
              <a:rPr lang="hu-H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Önkormányzat és a </a:t>
            </a:r>
            <a:r>
              <a:rPr lang="hu-HU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Pharmber</a:t>
            </a:r>
            <a:r>
              <a:rPr lang="hu-H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Kft.</a:t>
            </a:r>
          </a:p>
          <a:p>
            <a:r>
              <a:rPr lang="hu-H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18+10 családi házas </a:t>
            </a:r>
          </a:p>
          <a:p>
            <a:r>
              <a:rPr lang="hu-H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		lakásépítési programja</a:t>
            </a:r>
          </a:p>
          <a:p>
            <a:endParaRPr lang="hu-HU" sz="3200" b="1" dirty="0">
              <a:solidFill>
                <a:schemeClr val="bg1"/>
              </a:solidFill>
            </a:endParaRPr>
          </a:p>
          <a:p>
            <a:endParaRPr lang="hu-HU" sz="3200" b="1" dirty="0">
              <a:solidFill>
                <a:schemeClr val="bg1"/>
              </a:solidFill>
            </a:endParaRPr>
          </a:p>
          <a:p>
            <a:r>
              <a:rPr lang="hu-HU" sz="3200" b="1" dirty="0">
                <a:solidFill>
                  <a:schemeClr val="bg1"/>
                </a:solidFill>
              </a:rPr>
              <a:t>                     </a:t>
            </a:r>
          </a:p>
          <a:p>
            <a:pPr algn="ctr"/>
            <a:r>
              <a:rPr lang="hu-HU" sz="3200" b="1" dirty="0">
                <a:solidFill>
                  <a:schemeClr val="bg1"/>
                </a:solidFill>
              </a:rPr>
              <a:t>                   </a:t>
            </a:r>
            <a:r>
              <a:rPr lang="hu-HU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chemeClr val="bg1"/>
                  </a:solidFill>
                </a:uFill>
              </a:rPr>
              <a:t>CSAJÁG - VESZPRÉM MEGYE </a:t>
            </a:r>
            <a:r>
              <a:rPr lang="ru-RU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chemeClr val="bg1"/>
                  </a:solidFill>
                </a:uFill>
              </a:rPr>
              <a:t> </a:t>
            </a:r>
            <a:endParaRPr lang="hu-HU" sz="32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chemeClr val="bg1"/>
                </a:solidFill>
              </a:uFill>
            </a:endParaRPr>
          </a:p>
          <a:p>
            <a:endParaRPr lang="hu-HU" sz="2800" dirty="0">
              <a:solidFill>
                <a:schemeClr val="bg1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26C6A504-52DA-4456-9493-CB9129C19044}"/>
              </a:ext>
            </a:extLst>
          </p:cNvPr>
          <p:cNvSpPr txBox="1"/>
          <p:nvPr/>
        </p:nvSpPr>
        <p:spPr>
          <a:xfrm>
            <a:off x="4498574" y="401998"/>
            <a:ext cx="1724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rgbClr val="0070C0"/>
                </a:solidFill>
              </a:rPr>
              <a:t>BALATON 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07DF9592-12BA-4340-902D-09C7E9CB2978}"/>
              </a:ext>
            </a:extLst>
          </p:cNvPr>
          <p:cNvSpPr txBox="1"/>
          <p:nvPr/>
        </p:nvSpPr>
        <p:spPr>
          <a:xfrm>
            <a:off x="8306186" y="2168955"/>
            <a:ext cx="21995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/>
              <a:t>710 GYORSFORGALMI ÚT </a:t>
            </a:r>
          </a:p>
        </p:txBody>
      </p:sp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id="{73A1986C-5AD7-4523-9E31-5B3E03B0782B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7556824" y="1947412"/>
            <a:ext cx="749362" cy="375432"/>
          </a:xfrm>
          <a:prstGeom prst="straightConnector1">
            <a:avLst/>
          </a:prstGeom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7C33121A-8054-4C6A-8DF0-FD68FBFF9815}"/>
              </a:ext>
            </a:extLst>
          </p:cNvPr>
          <p:cNvSpPr txBox="1"/>
          <p:nvPr/>
        </p:nvSpPr>
        <p:spPr>
          <a:xfrm>
            <a:off x="1664095" y="988227"/>
            <a:ext cx="2329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</a:rPr>
              <a:t>BALATONAKARATTYA</a:t>
            </a:r>
            <a:r>
              <a:rPr lang="hu-HU" dirty="0"/>
              <a:t> 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80C73FA1-E467-4FCF-A08F-EE1894149D40}"/>
              </a:ext>
            </a:extLst>
          </p:cNvPr>
          <p:cNvSpPr txBox="1"/>
          <p:nvPr/>
        </p:nvSpPr>
        <p:spPr>
          <a:xfrm>
            <a:off x="6668156" y="988227"/>
            <a:ext cx="1936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rgbClr val="0070C0"/>
                </a:solidFill>
              </a:rPr>
              <a:t>BALATONKENESE </a:t>
            </a:r>
          </a:p>
        </p:txBody>
      </p:sp>
    </p:spTree>
    <p:extLst>
      <p:ext uri="{BB962C8B-B14F-4D97-AF65-F5344CB8AC3E}">
        <p14:creationId xmlns:p14="http://schemas.microsoft.com/office/powerpoint/2010/main" val="1920680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6D3C981-CEAE-4FE6-9C08-562682339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900" y="52520"/>
            <a:ext cx="9804400" cy="423333"/>
          </a:xfrm>
        </p:spPr>
        <p:txBody>
          <a:bodyPr>
            <a:noAutofit/>
          </a:bodyPr>
          <a:lstStyle/>
          <a:p>
            <a:r>
              <a:rPr lang="hu-HU" sz="2400" b="1" dirty="0">
                <a:solidFill>
                  <a:schemeClr val="tx1"/>
                </a:solidFill>
              </a:rPr>
              <a:t>A </a:t>
            </a:r>
            <a:r>
              <a:rPr lang="hu-HU" sz="2400" b="1" dirty="0">
                <a:solidFill>
                  <a:srgbClr val="7030A0"/>
                </a:solidFill>
              </a:rPr>
              <a:t>Levendula Villa Parkot </a:t>
            </a:r>
            <a:r>
              <a:rPr lang="hu-HU" sz="2400" b="1" dirty="0">
                <a:solidFill>
                  <a:schemeClr val="tx1"/>
                </a:solidFill>
              </a:rPr>
              <a:t>Önnel együtt építjük 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654EA5C9-5479-4F9E-9EDE-D2093A6255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0933" y="528107"/>
            <a:ext cx="11631847" cy="6109759"/>
          </a:xfrm>
        </p:spPr>
      </p:pic>
      <p:sp>
        <p:nvSpPr>
          <p:cNvPr id="3" name="Téglalap 2"/>
          <p:cNvSpPr/>
          <p:nvPr/>
        </p:nvSpPr>
        <p:spPr>
          <a:xfrm>
            <a:off x="8535366" y="5752402"/>
            <a:ext cx="32127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Beépítési terv</a:t>
            </a:r>
            <a:endParaRPr lang="hu-H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1726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883AF8-8D9B-49F6-A3A2-BA002E242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1" y="118534"/>
            <a:ext cx="8596668" cy="786581"/>
          </a:xfrm>
        </p:spPr>
        <p:txBody>
          <a:bodyPr/>
          <a:lstStyle/>
          <a:p>
            <a:r>
              <a:rPr lang="hu-HU" b="1" dirty="0">
                <a:solidFill>
                  <a:schemeClr val="tx1"/>
                </a:solidFill>
              </a:rPr>
              <a:t>    VÁLASSZON HÁZAT!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E3AA36DA-3284-4765-9961-E53BA3BE1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834" y="511824"/>
            <a:ext cx="9848099" cy="3880773"/>
          </a:xfrm>
        </p:spPr>
        <p:txBody>
          <a:bodyPr/>
          <a:lstStyle/>
          <a:p>
            <a:endParaRPr lang="ru-RU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hu-HU" b="1" dirty="0">
                <a:solidFill>
                  <a:srgbClr val="00B050"/>
                </a:solidFill>
              </a:rPr>
              <a:t>                           </a:t>
            </a:r>
            <a:endParaRPr lang="hu-HU" b="1" dirty="0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550A9833-325C-4630-93FA-5908F3308F83}"/>
              </a:ext>
            </a:extLst>
          </p:cNvPr>
          <p:cNvSpPr txBox="1"/>
          <p:nvPr/>
        </p:nvSpPr>
        <p:spPr>
          <a:xfrm>
            <a:off x="682496" y="5144333"/>
            <a:ext cx="9626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Válassza ki az igényeinek és lehetőségeinek leginkább megfelelő,  </a:t>
            </a:r>
          </a:p>
          <a:p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funkciójában és megjelenésében tetsző HÁZAT!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E27BCEC2-FF04-40FB-8D60-6BBFCE1D3B74}"/>
              </a:ext>
            </a:extLst>
          </p:cNvPr>
          <p:cNvSpPr txBox="1"/>
          <p:nvPr/>
        </p:nvSpPr>
        <p:spPr>
          <a:xfrm>
            <a:off x="1378234" y="6024307"/>
            <a:ext cx="9626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  <a:highlight>
                  <a:srgbClr val="800080"/>
                </a:highlight>
              </a:rPr>
              <a:t>családi otthon                        családi nyaraló                   befektetési célú ingatlan</a:t>
            </a:r>
          </a:p>
        </p:txBody>
      </p:sp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003E8732-E8A8-4D13-B131-990C030175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0092831"/>
              </p:ext>
            </p:extLst>
          </p:nvPr>
        </p:nvGraphicFramePr>
        <p:xfrm>
          <a:off x="375720" y="905115"/>
          <a:ext cx="8689455" cy="41031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9146">
                  <a:extLst>
                    <a:ext uri="{9D8B030D-6E8A-4147-A177-3AD203B41FA5}">
                      <a16:colId xmlns:a16="http://schemas.microsoft.com/office/drawing/2014/main" val="3997705502"/>
                    </a:ext>
                  </a:extLst>
                </a:gridCol>
                <a:gridCol w="1117621">
                  <a:extLst>
                    <a:ext uri="{9D8B030D-6E8A-4147-A177-3AD203B41FA5}">
                      <a16:colId xmlns:a16="http://schemas.microsoft.com/office/drawing/2014/main" val="2521955727"/>
                    </a:ext>
                  </a:extLst>
                </a:gridCol>
                <a:gridCol w="1678717">
                  <a:extLst>
                    <a:ext uri="{9D8B030D-6E8A-4147-A177-3AD203B41FA5}">
                      <a16:colId xmlns:a16="http://schemas.microsoft.com/office/drawing/2014/main" val="397796738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4043650803"/>
                    </a:ext>
                  </a:extLst>
                </a:gridCol>
                <a:gridCol w="1121957">
                  <a:extLst>
                    <a:ext uri="{9D8B030D-6E8A-4147-A177-3AD203B41FA5}">
                      <a16:colId xmlns:a16="http://schemas.microsoft.com/office/drawing/2014/main" val="278502934"/>
                    </a:ext>
                  </a:extLst>
                </a:gridCol>
                <a:gridCol w="1471221">
                  <a:extLst>
                    <a:ext uri="{9D8B030D-6E8A-4147-A177-3AD203B41FA5}">
                      <a16:colId xmlns:a16="http://schemas.microsoft.com/office/drawing/2014/main" val="3991068422"/>
                    </a:ext>
                  </a:extLst>
                </a:gridCol>
                <a:gridCol w="913993">
                  <a:extLst>
                    <a:ext uri="{9D8B030D-6E8A-4147-A177-3AD203B41FA5}">
                      <a16:colId xmlns:a16="http://schemas.microsoft.com/office/drawing/2014/main" val="1492111208"/>
                    </a:ext>
                  </a:extLst>
                </a:gridCol>
              </a:tblGrid>
              <a:tr h="7158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hu-H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TÍPUS</a:t>
                      </a: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</a:t>
                      </a:r>
                      <a:r>
                        <a:rPr lang="ru-RU" sz="1600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endParaRPr lang="hu-H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bruttó</a:t>
                      </a: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Terasszal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számított    </a:t>
                      </a:r>
                      <a:r>
                        <a:rPr lang="hu-H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nettó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m</a:t>
                      </a:r>
                      <a:r>
                        <a:rPr lang="ru-RU" sz="1600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hu-H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         m</a:t>
                      </a:r>
                      <a:r>
                        <a:rPr lang="ru-RU" sz="1600" baseline="30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hu-H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hu-H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Szobák száma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hu-H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Hálószoba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hu-H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hu-H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Fürdőszoba</a:t>
                      </a: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hu-H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Terasz</a:t>
                      </a:r>
                    </a:p>
                  </a:txBody>
                  <a:tcPr marL="62998" marR="62998" marT="0" marB="0"/>
                </a:tc>
                <a:extLst>
                  <a:ext uri="{0D108BD9-81ED-4DB2-BD59-A6C34878D82A}">
                    <a16:rowId xmlns:a16="http://schemas.microsoft.com/office/drawing/2014/main" val="723596309"/>
                  </a:ext>
                </a:extLst>
              </a:tr>
              <a:tr h="5442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CSAJÁG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hu-H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171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     141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155</a:t>
                      </a: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2998" marR="62998" marT="0" marB="0"/>
                </a:tc>
                <a:extLst>
                  <a:ext uri="{0D108BD9-81ED-4DB2-BD59-A6C34878D82A}">
                    <a16:rowId xmlns:a16="http://schemas.microsoft.com/office/drawing/2014/main" val="1359949123"/>
                  </a:ext>
                </a:extLst>
              </a:tr>
              <a:tr h="544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LEVENDULA  </a:t>
                      </a:r>
                      <a:endParaRPr lang="hu-H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147</a:t>
                      </a: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     120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4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3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1+WC külön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2998" marR="62998" marT="0" marB="0"/>
                </a:tc>
                <a:extLst>
                  <a:ext uri="{0D108BD9-81ED-4DB2-BD59-A6C34878D82A}">
                    <a16:rowId xmlns:a16="http://schemas.microsoft.com/office/drawing/2014/main" val="296647059"/>
                  </a:ext>
                </a:extLst>
              </a:tr>
              <a:tr h="544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ÚJHEGY </a:t>
                      </a: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130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                     104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1+WC külön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2998" marR="62998" marT="0" marB="0"/>
                </a:tc>
                <a:extLst>
                  <a:ext uri="{0D108BD9-81ED-4DB2-BD59-A6C34878D82A}">
                    <a16:rowId xmlns:a16="http://schemas.microsoft.com/office/drawing/2014/main" val="1732456626"/>
                  </a:ext>
                </a:extLst>
              </a:tr>
              <a:tr h="5429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JÁZMIN </a:t>
                      </a: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r>
                        <a:rPr lang="hu-HU" sz="16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116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                        94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102 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3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2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1+WC külön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2998" marR="62998" marT="0" marB="0"/>
                </a:tc>
                <a:extLst>
                  <a:ext uri="{0D108BD9-81ED-4DB2-BD59-A6C34878D82A}">
                    <a16:rowId xmlns:a16="http://schemas.microsoft.com/office/drawing/2014/main" val="3705606590"/>
                  </a:ext>
                </a:extLst>
              </a:tr>
              <a:tr h="544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IBOLYA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hu-H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99</a:t>
                      </a: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                 80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86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1+WC külön</a:t>
                      </a:r>
                      <a:endParaRPr lang="hu-H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2998" marR="6299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hu-HU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L="62998" marR="62998" marT="0" marB="0"/>
                </a:tc>
                <a:extLst>
                  <a:ext uri="{0D108BD9-81ED-4DB2-BD59-A6C34878D82A}">
                    <a16:rowId xmlns:a16="http://schemas.microsoft.com/office/drawing/2014/main" val="3114543659"/>
                  </a:ext>
                </a:extLst>
              </a:tr>
            </a:tbl>
          </a:graphicData>
        </a:graphic>
      </p:graphicFrame>
      <p:sp>
        <p:nvSpPr>
          <p:cNvPr id="7" name="Cím 1">
            <a:extLst>
              <a:ext uri="{FF2B5EF4-FFF2-40B4-BE49-F238E27FC236}">
                <a16:creationId xmlns:a16="http://schemas.microsoft.com/office/drawing/2014/main" id="{70883AF8-8D9B-49F6-A3A2-BA002E2425D0}"/>
              </a:ext>
            </a:extLst>
          </p:cNvPr>
          <p:cNvSpPr txBox="1">
            <a:spLocks/>
          </p:cNvSpPr>
          <p:nvPr/>
        </p:nvSpPr>
        <p:spPr>
          <a:xfrm>
            <a:off x="8889250" y="2304895"/>
            <a:ext cx="2838554" cy="16423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 kiválasztja….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telket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házat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…mi pedig felépítjük Önnek</a:t>
            </a:r>
          </a:p>
        </p:txBody>
      </p:sp>
    </p:spTree>
    <p:extLst>
      <p:ext uri="{BB962C8B-B14F-4D97-AF65-F5344CB8AC3E}">
        <p14:creationId xmlns:p14="http://schemas.microsoft.com/office/powerpoint/2010/main" val="2554470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2" name="Freeform 3902"/>
          <p:cNvSpPr/>
          <p:nvPr/>
        </p:nvSpPr>
        <p:spPr>
          <a:xfrm>
            <a:off x="1246119" y="2334"/>
            <a:ext cx="9699590" cy="6858288"/>
          </a:xfrm>
          <a:custGeom>
            <a:avLst/>
            <a:gdLst/>
            <a:ahLst/>
            <a:cxnLst/>
            <a:rect l="0" t="0" r="0" b="0"/>
            <a:pathLst>
              <a:path w="10692002" h="7559992">
                <a:moveTo>
                  <a:pt x="0" y="0"/>
                </a:moveTo>
                <a:lnTo>
                  <a:pt x="10692002" y="0"/>
                </a:lnTo>
                <a:lnTo>
                  <a:pt x="10692002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03" name="Freeform 3903"/>
          <p:cNvSpPr/>
          <p:nvPr/>
        </p:nvSpPr>
        <p:spPr>
          <a:xfrm>
            <a:off x="1246119" y="2334"/>
            <a:ext cx="808304" cy="6858288"/>
          </a:xfrm>
          <a:custGeom>
            <a:avLst/>
            <a:gdLst/>
            <a:ahLst/>
            <a:cxnLst/>
            <a:rect l="0" t="0" r="0" b="0"/>
            <a:pathLst>
              <a:path w="891006" h="7559992">
                <a:moveTo>
                  <a:pt x="0" y="0"/>
                </a:moveTo>
                <a:lnTo>
                  <a:pt x="891006" y="0"/>
                </a:lnTo>
                <a:lnTo>
                  <a:pt x="891006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04" name="Freeform 3904"/>
          <p:cNvSpPr/>
          <p:nvPr/>
        </p:nvSpPr>
        <p:spPr>
          <a:xfrm>
            <a:off x="2054423" y="2334"/>
            <a:ext cx="808294" cy="6858288"/>
          </a:xfrm>
          <a:custGeom>
            <a:avLst/>
            <a:gdLst/>
            <a:ahLst/>
            <a:cxnLst/>
            <a:rect l="0" t="0" r="0" b="0"/>
            <a:pathLst>
              <a:path w="890994" h="7559992">
                <a:moveTo>
                  <a:pt x="890994" y="0"/>
                </a:moveTo>
                <a:lnTo>
                  <a:pt x="0" y="0"/>
                </a:lnTo>
                <a:lnTo>
                  <a:pt x="0" y="7559992"/>
                </a:lnTo>
                <a:lnTo>
                  <a:pt x="890994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05" name="Freeform 3905"/>
          <p:cNvSpPr/>
          <p:nvPr/>
        </p:nvSpPr>
        <p:spPr>
          <a:xfrm>
            <a:off x="2862717" y="2334"/>
            <a:ext cx="808293" cy="6858288"/>
          </a:xfrm>
          <a:custGeom>
            <a:avLst/>
            <a:gdLst/>
            <a:ahLst/>
            <a:cxnLst/>
            <a:rect l="0" t="0" r="0" b="0"/>
            <a:pathLst>
              <a:path w="890993" h="7559992">
                <a:moveTo>
                  <a:pt x="0" y="0"/>
                </a:moveTo>
                <a:lnTo>
                  <a:pt x="890993" y="0"/>
                </a:lnTo>
                <a:lnTo>
                  <a:pt x="890993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06" name="Freeform 3906"/>
          <p:cNvSpPr/>
          <p:nvPr/>
        </p:nvSpPr>
        <p:spPr>
          <a:xfrm>
            <a:off x="3671010" y="2334"/>
            <a:ext cx="808305" cy="6858288"/>
          </a:xfrm>
          <a:custGeom>
            <a:avLst/>
            <a:gdLst/>
            <a:ahLst/>
            <a:cxnLst/>
            <a:rect l="0" t="0" r="0" b="0"/>
            <a:pathLst>
              <a:path w="891007" h="7559992">
                <a:moveTo>
                  <a:pt x="891007" y="0"/>
                </a:moveTo>
                <a:lnTo>
                  <a:pt x="0" y="0"/>
                </a:lnTo>
                <a:lnTo>
                  <a:pt x="0" y="7559992"/>
                </a:lnTo>
                <a:lnTo>
                  <a:pt x="891007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07" name="Freeform 3907"/>
          <p:cNvSpPr/>
          <p:nvPr/>
        </p:nvSpPr>
        <p:spPr>
          <a:xfrm>
            <a:off x="4479315" y="2334"/>
            <a:ext cx="808294" cy="6858288"/>
          </a:xfrm>
          <a:custGeom>
            <a:avLst/>
            <a:gdLst/>
            <a:ahLst/>
            <a:cxnLst/>
            <a:rect l="0" t="0" r="0" b="0"/>
            <a:pathLst>
              <a:path w="890994" h="7559992">
                <a:moveTo>
                  <a:pt x="0" y="0"/>
                </a:moveTo>
                <a:lnTo>
                  <a:pt x="890994" y="0"/>
                </a:lnTo>
                <a:lnTo>
                  <a:pt x="890994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08" name="Freeform 3908"/>
          <p:cNvSpPr/>
          <p:nvPr/>
        </p:nvSpPr>
        <p:spPr>
          <a:xfrm>
            <a:off x="5287609" y="2334"/>
            <a:ext cx="808304" cy="6858288"/>
          </a:xfrm>
          <a:custGeom>
            <a:avLst/>
            <a:gdLst/>
            <a:ahLst/>
            <a:cxnLst/>
            <a:rect l="0" t="0" r="0" b="0"/>
            <a:pathLst>
              <a:path w="891006" h="7559992">
                <a:moveTo>
                  <a:pt x="891006" y="0"/>
                </a:moveTo>
                <a:lnTo>
                  <a:pt x="0" y="0"/>
                </a:lnTo>
                <a:lnTo>
                  <a:pt x="0" y="7559992"/>
                </a:lnTo>
                <a:lnTo>
                  <a:pt x="891006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09" name="Freeform 3909"/>
          <p:cNvSpPr/>
          <p:nvPr/>
        </p:nvSpPr>
        <p:spPr>
          <a:xfrm>
            <a:off x="6095913" y="2334"/>
            <a:ext cx="808294" cy="6858288"/>
          </a:xfrm>
          <a:custGeom>
            <a:avLst/>
            <a:gdLst/>
            <a:ahLst/>
            <a:cxnLst/>
            <a:rect l="0" t="0" r="0" b="0"/>
            <a:pathLst>
              <a:path w="890994" h="7559992">
                <a:moveTo>
                  <a:pt x="0" y="0"/>
                </a:moveTo>
                <a:lnTo>
                  <a:pt x="890994" y="0"/>
                </a:lnTo>
                <a:lnTo>
                  <a:pt x="890994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10" name="Freeform 3910"/>
          <p:cNvSpPr/>
          <p:nvPr/>
        </p:nvSpPr>
        <p:spPr>
          <a:xfrm>
            <a:off x="6904207" y="2334"/>
            <a:ext cx="808305" cy="6858288"/>
          </a:xfrm>
          <a:custGeom>
            <a:avLst/>
            <a:gdLst/>
            <a:ahLst/>
            <a:cxnLst/>
            <a:rect l="0" t="0" r="0" b="0"/>
            <a:pathLst>
              <a:path w="891007" h="7559992">
                <a:moveTo>
                  <a:pt x="891007" y="0"/>
                </a:moveTo>
                <a:lnTo>
                  <a:pt x="0" y="0"/>
                </a:lnTo>
                <a:lnTo>
                  <a:pt x="0" y="7559992"/>
                </a:lnTo>
                <a:lnTo>
                  <a:pt x="891007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11" name="Freeform 3911"/>
          <p:cNvSpPr/>
          <p:nvPr/>
        </p:nvSpPr>
        <p:spPr>
          <a:xfrm>
            <a:off x="1246119" y="2334"/>
            <a:ext cx="9699590" cy="808294"/>
          </a:xfrm>
          <a:custGeom>
            <a:avLst/>
            <a:gdLst/>
            <a:ahLst/>
            <a:cxnLst/>
            <a:rect l="0" t="0" r="0" b="0"/>
            <a:pathLst>
              <a:path w="10692002" h="890994">
                <a:moveTo>
                  <a:pt x="10692002" y="890994"/>
                </a:moveTo>
                <a:lnTo>
                  <a:pt x="10692002" y="0"/>
                </a:lnTo>
                <a:lnTo>
                  <a:pt x="0" y="0"/>
                </a:lnTo>
                <a:lnTo>
                  <a:pt x="0" y="890994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12" name="Freeform 3912"/>
          <p:cNvSpPr/>
          <p:nvPr/>
        </p:nvSpPr>
        <p:spPr>
          <a:xfrm>
            <a:off x="7712512" y="2334"/>
            <a:ext cx="808294" cy="6858288"/>
          </a:xfrm>
          <a:custGeom>
            <a:avLst/>
            <a:gdLst/>
            <a:ahLst/>
            <a:cxnLst/>
            <a:rect l="0" t="0" r="0" b="0"/>
            <a:pathLst>
              <a:path w="890994" h="7559992">
                <a:moveTo>
                  <a:pt x="0" y="0"/>
                </a:moveTo>
                <a:lnTo>
                  <a:pt x="890994" y="0"/>
                </a:lnTo>
                <a:lnTo>
                  <a:pt x="890994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13" name="Freeform 3913"/>
          <p:cNvSpPr/>
          <p:nvPr/>
        </p:nvSpPr>
        <p:spPr>
          <a:xfrm>
            <a:off x="8520806" y="2334"/>
            <a:ext cx="808304" cy="6858288"/>
          </a:xfrm>
          <a:custGeom>
            <a:avLst/>
            <a:gdLst/>
            <a:ahLst/>
            <a:cxnLst/>
            <a:rect l="0" t="0" r="0" b="0"/>
            <a:pathLst>
              <a:path w="891006" h="7559992">
                <a:moveTo>
                  <a:pt x="891006" y="0"/>
                </a:moveTo>
                <a:lnTo>
                  <a:pt x="0" y="0"/>
                </a:lnTo>
                <a:lnTo>
                  <a:pt x="0" y="7559992"/>
                </a:lnTo>
                <a:lnTo>
                  <a:pt x="891006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14" name="Freeform 3914"/>
          <p:cNvSpPr/>
          <p:nvPr/>
        </p:nvSpPr>
        <p:spPr>
          <a:xfrm>
            <a:off x="9329110" y="2334"/>
            <a:ext cx="808294" cy="6858288"/>
          </a:xfrm>
          <a:custGeom>
            <a:avLst/>
            <a:gdLst/>
            <a:ahLst/>
            <a:cxnLst/>
            <a:rect l="0" t="0" r="0" b="0"/>
            <a:pathLst>
              <a:path w="890994" h="7559992">
                <a:moveTo>
                  <a:pt x="0" y="0"/>
                </a:moveTo>
                <a:lnTo>
                  <a:pt x="890994" y="0"/>
                </a:lnTo>
                <a:lnTo>
                  <a:pt x="890994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15" name="Freeform 3915"/>
          <p:cNvSpPr/>
          <p:nvPr/>
        </p:nvSpPr>
        <p:spPr>
          <a:xfrm>
            <a:off x="10137404" y="2334"/>
            <a:ext cx="808305" cy="6858288"/>
          </a:xfrm>
          <a:custGeom>
            <a:avLst/>
            <a:gdLst/>
            <a:ahLst/>
            <a:cxnLst/>
            <a:rect l="0" t="0" r="0" b="0"/>
            <a:pathLst>
              <a:path w="891007" h="7559992">
                <a:moveTo>
                  <a:pt x="891007" y="0"/>
                </a:moveTo>
                <a:lnTo>
                  <a:pt x="0" y="0"/>
                </a:lnTo>
                <a:lnTo>
                  <a:pt x="0" y="7559992"/>
                </a:lnTo>
                <a:lnTo>
                  <a:pt x="891007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16" name="Freeform 3916"/>
          <p:cNvSpPr/>
          <p:nvPr/>
        </p:nvSpPr>
        <p:spPr>
          <a:xfrm>
            <a:off x="1246119" y="6052329"/>
            <a:ext cx="9699590" cy="808293"/>
          </a:xfrm>
          <a:custGeom>
            <a:avLst/>
            <a:gdLst/>
            <a:ahLst/>
            <a:cxnLst/>
            <a:rect l="0" t="0" r="0" b="0"/>
            <a:pathLst>
              <a:path w="10692002" h="890993">
                <a:moveTo>
                  <a:pt x="10692002" y="890993"/>
                </a:moveTo>
                <a:lnTo>
                  <a:pt x="10692002" y="0"/>
                </a:lnTo>
                <a:lnTo>
                  <a:pt x="0" y="0"/>
                </a:lnTo>
                <a:lnTo>
                  <a:pt x="0" y="890993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17" name="Freeform 3917"/>
          <p:cNvSpPr/>
          <p:nvPr/>
        </p:nvSpPr>
        <p:spPr>
          <a:xfrm>
            <a:off x="1246119" y="5244024"/>
            <a:ext cx="9699590" cy="808305"/>
          </a:xfrm>
          <a:custGeom>
            <a:avLst/>
            <a:gdLst/>
            <a:ahLst/>
            <a:cxnLst/>
            <a:rect l="0" t="0" r="0" b="0"/>
            <a:pathLst>
              <a:path w="10692002" h="891007">
                <a:moveTo>
                  <a:pt x="10692002" y="0"/>
                </a:moveTo>
                <a:lnTo>
                  <a:pt x="10692002" y="891007"/>
                </a:lnTo>
                <a:lnTo>
                  <a:pt x="0" y="891007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18" name="Freeform 3918"/>
          <p:cNvSpPr/>
          <p:nvPr/>
        </p:nvSpPr>
        <p:spPr>
          <a:xfrm>
            <a:off x="1339253" y="2182032"/>
            <a:ext cx="9699590" cy="808294"/>
          </a:xfrm>
          <a:custGeom>
            <a:avLst/>
            <a:gdLst/>
            <a:ahLst/>
            <a:cxnLst/>
            <a:rect l="0" t="0" r="0" b="0"/>
            <a:pathLst>
              <a:path w="10692002" h="890994">
                <a:moveTo>
                  <a:pt x="10692002" y="0"/>
                </a:moveTo>
                <a:lnTo>
                  <a:pt x="10692002" y="890994"/>
                </a:lnTo>
                <a:lnTo>
                  <a:pt x="0" y="890994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919" name="Picture 391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340" y="258404"/>
            <a:ext cx="551704" cy="666248"/>
          </a:xfrm>
          <a:prstGeom prst="rect">
            <a:avLst/>
          </a:prstGeom>
          <a:noFill/>
        </p:spPr>
      </p:pic>
      <p:pic>
        <p:nvPicPr>
          <p:cNvPr id="3922" name="Picture 392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96050" y="850002"/>
            <a:ext cx="5339576" cy="2687576"/>
          </a:xfrm>
          <a:prstGeom prst="rect">
            <a:avLst/>
          </a:prstGeom>
          <a:noFill/>
        </p:spPr>
      </p:pic>
      <p:sp>
        <p:nvSpPr>
          <p:cNvPr id="3924" name="Rectangle 3924"/>
          <p:cNvSpPr/>
          <p:nvPr/>
        </p:nvSpPr>
        <p:spPr>
          <a:xfrm>
            <a:off x="1339253" y="125163"/>
            <a:ext cx="7777938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3000" b="1" dirty="0">
                <a:latin typeface="Calibri"/>
              </a:rPr>
              <a:t>A </a:t>
            </a:r>
            <a:r>
              <a:rPr lang="en-US" sz="3000" b="1" dirty="0" err="1">
                <a:solidFill>
                  <a:srgbClr val="7030A0"/>
                </a:solidFill>
                <a:latin typeface="Calibri"/>
              </a:rPr>
              <a:t>Levendula</a:t>
            </a:r>
            <a:r>
              <a:rPr lang="en-US" sz="3000" b="1" dirty="0">
                <a:solidFill>
                  <a:srgbClr val="7030A0"/>
                </a:solidFill>
                <a:latin typeface="Calibri"/>
              </a:rPr>
              <a:t> Villa </a:t>
            </a:r>
            <a:r>
              <a:rPr lang="hu-HU" sz="3000" b="1" dirty="0">
                <a:solidFill>
                  <a:srgbClr val="7030A0"/>
                </a:solidFill>
                <a:latin typeface="Calibri"/>
              </a:rPr>
              <a:t>P</a:t>
            </a:r>
            <a:r>
              <a:rPr lang="en-US" sz="3000" b="1" dirty="0">
                <a:solidFill>
                  <a:srgbClr val="7030A0"/>
                </a:solidFill>
                <a:latin typeface="Calibri"/>
              </a:rPr>
              <a:t>ark</a:t>
            </a:r>
            <a:r>
              <a:rPr lang="hu-HU" sz="3000" b="1" dirty="0">
                <a:solidFill>
                  <a:srgbClr val="7030A0"/>
                </a:solidFill>
                <a:latin typeface="Calibri"/>
              </a:rPr>
              <a:t> </a:t>
            </a:r>
            <a:r>
              <a:rPr lang="hu-HU" sz="3000" b="1" dirty="0">
                <a:latin typeface="Calibri"/>
              </a:rPr>
              <a:t>é</a:t>
            </a:r>
            <a:r>
              <a:rPr lang="en-US" sz="3000" b="1" dirty="0" err="1">
                <a:latin typeface="Calibri"/>
              </a:rPr>
              <a:t>pítészeti</a:t>
            </a:r>
            <a:r>
              <a:rPr lang="hu-HU" sz="3000" b="1" dirty="0">
                <a:latin typeface="Calibri"/>
              </a:rPr>
              <a:t> </a:t>
            </a:r>
            <a:r>
              <a:rPr lang="en-US" sz="3000" b="1" dirty="0" err="1">
                <a:latin typeface="Calibri"/>
              </a:rPr>
              <a:t>koncepciója</a:t>
            </a:r>
            <a:endParaRPr lang="en-US" sz="3000" b="1" dirty="0">
              <a:latin typeface="Calibri"/>
            </a:endParaRPr>
          </a:p>
        </p:txBody>
      </p:sp>
      <p:sp>
        <p:nvSpPr>
          <p:cNvPr id="3925" name="Rectangle 3925"/>
          <p:cNvSpPr/>
          <p:nvPr/>
        </p:nvSpPr>
        <p:spPr>
          <a:xfrm>
            <a:off x="10101878" y="655227"/>
            <a:ext cx="126226" cy="246369"/>
          </a:xfrm>
          <a:prstGeom prst="rect">
            <a:avLst/>
          </a:prstGeom>
        </p:spPr>
      </p:sp>
      <p:sp>
        <p:nvSpPr>
          <p:cNvPr id="3935" name="Rectangle 3935"/>
          <p:cNvSpPr/>
          <p:nvPr/>
        </p:nvSpPr>
        <p:spPr>
          <a:xfrm rot="28269">
            <a:off x="110380" y="3230466"/>
            <a:ext cx="712125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b="1" dirty="0" err="1">
                <a:latin typeface="Calibri"/>
              </a:rPr>
              <a:t>Ennek</a:t>
            </a:r>
            <a:r>
              <a:rPr lang="en-US" b="1" dirty="0">
                <a:latin typeface="Calibri"/>
              </a:rPr>
              <a:t> </a:t>
            </a:r>
            <a:r>
              <a:rPr lang="en-US" b="1" dirty="0" err="1">
                <a:latin typeface="Calibri"/>
              </a:rPr>
              <a:t>elérése</a:t>
            </a:r>
            <a:r>
              <a:rPr lang="hu-HU" b="1" dirty="0">
                <a:latin typeface="Calibri"/>
              </a:rPr>
              <a:t>,</a:t>
            </a:r>
            <a:r>
              <a:rPr lang="en-US" b="1" dirty="0">
                <a:latin typeface="Calibri"/>
              </a:rPr>
              <a:t> és a </a:t>
            </a:r>
            <a:r>
              <a:rPr lang="en-US" b="1" dirty="0" err="1">
                <a:latin typeface="Calibri"/>
              </a:rPr>
              <a:t>változó</a:t>
            </a:r>
            <a:r>
              <a:rPr lang="en-US" b="1" dirty="0">
                <a:latin typeface="Calibri"/>
              </a:rPr>
              <a:t> </a:t>
            </a:r>
            <a:r>
              <a:rPr lang="en-US" b="1" dirty="0" err="1">
                <a:latin typeface="Calibri"/>
              </a:rPr>
              <a:t>igények</a:t>
            </a:r>
            <a:r>
              <a:rPr lang="hu-HU" b="1" dirty="0">
                <a:latin typeface="Calibri"/>
              </a:rPr>
              <a:t>, l</a:t>
            </a:r>
            <a:r>
              <a:rPr lang="en-US" b="1" dirty="0" err="1">
                <a:latin typeface="Calibri"/>
              </a:rPr>
              <a:t>ehetőségek</a:t>
            </a:r>
            <a:r>
              <a:rPr lang="en-US" b="1" dirty="0">
                <a:latin typeface="Calibri"/>
              </a:rPr>
              <a:t> </a:t>
            </a:r>
            <a:r>
              <a:rPr lang="en-US" b="1" dirty="0" err="1">
                <a:latin typeface="Calibri"/>
              </a:rPr>
              <a:t>kielégítése</a:t>
            </a:r>
            <a:endParaRPr lang="hu-HU" b="1" dirty="0">
              <a:latin typeface="Calibri"/>
            </a:endParaRPr>
          </a:p>
          <a:p>
            <a:r>
              <a:rPr lang="en-US" b="1" dirty="0" err="1">
                <a:latin typeface="Calibri"/>
              </a:rPr>
              <a:t>érdekében</a:t>
            </a:r>
            <a:r>
              <a:rPr lang="en-US" b="1" dirty="0">
                <a:latin typeface="Calibri"/>
              </a:rPr>
              <a:t> </a:t>
            </a:r>
            <a:r>
              <a:rPr lang="en-US" b="1" dirty="0" err="1">
                <a:latin typeface="Calibri"/>
              </a:rPr>
              <a:t>több</a:t>
            </a:r>
            <a:r>
              <a:rPr lang="hu-HU" b="1" dirty="0">
                <a:latin typeface="Calibri"/>
              </a:rPr>
              <a:t>, </a:t>
            </a:r>
            <a:r>
              <a:rPr lang="en-US" b="1" dirty="0" err="1">
                <a:latin typeface="Calibri"/>
              </a:rPr>
              <a:t>különféle</a:t>
            </a:r>
            <a:r>
              <a:rPr lang="en-US" b="1" dirty="0">
                <a:latin typeface="Calibri"/>
              </a:rPr>
              <a:t> típusú </a:t>
            </a:r>
            <a:r>
              <a:rPr lang="en-US" b="1" dirty="0" err="1">
                <a:latin typeface="Calibri"/>
              </a:rPr>
              <a:t>házat</a:t>
            </a:r>
            <a:r>
              <a:rPr lang="en-US" b="1" dirty="0">
                <a:latin typeface="Calibri"/>
              </a:rPr>
              <a:t> </a:t>
            </a:r>
            <a:r>
              <a:rPr lang="en-US" b="1" dirty="0" err="1">
                <a:latin typeface="Calibri"/>
              </a:rPr>
              <a:t>kínálunk</a:t>
            </a:r>
            <a:r>
              <a:rPr lang="hu-HU" b="1" dirty="0">
                <a:latin typeface="Calibri"/>
              </a:rPr>
              <a:t> leendő l</a:t>
            </a:r>
            <a:r>
              <a:rPr lang="en-US" b="1" dirty="0" err="1">
                <a:latin typeface="Calibri"/>
              </a:rPr>
              <a:t>akóink</a:t>
            </a:r>
            <a:r>
              <a:rPr lang="en-US" b="1" dirty="0">
                <a:latin typeface="Calibri"/>
              </a:rPr>
              <a:t> </a:t>
            </a:r>
            <a:r>
              <a:rPr lang="en-US" b="1" dirty="0" err="1">
                <a:latin typeface="Calibri"/>
              </a:rPr>
              <a:t>számára</a:t>
            </a:r>
            <a:r>
              <a:rPr lang="hu-HU" b="1" dirty="0">
                <a:latin typeface="Calibri"/>
              </a:rPr>
              <a:t>.</a:t>
            </a:r>
            <a:endParaRPr lang="en-US" b="1" dirty="0">
              <a:latin typeface="Calibri"/>
            </a:endParaRPr>
          </a:p>
        </p:txBody>
      </p:sp>
      <p:sp>
        <p:nvSpPr>
          <p:cNvPr id="36" name="Freeform 3904">
            <a:extLst>
              <a:ext uri="{FF2B5EF4-FFF2-40B4-BE49-F238E27FC236}">
                <a16:creationId xmlns:a16="http://schemas.microsoft.com/office/drawing/2014/main" id="{59160A77-A712-4D4A-B148-C35110DB38AD}"/>
              </a:ext>
            </a:extLst>
          </p:cNvPr>
          <p:cNvSpPr/>
          <p:nvPr/>
        </p:nvSpPr>
        <p:spPr>
          <a:xfrm>
            <a:off x="2054410" y="3952"/>
            <a:ext cx="808294" cy="6858288"/>
          </a:xfrm>
          <a:custGeom>
            <a:avLst/>
            <a:gdLst/>
            <a:ahLst/>
            <a:cxnLst/>
            <a:rect l="0" t="0" r="0" b="0"/>
            <a:pathLst>
              <a:path w="890994" h="7559992">
                <a:moveTo>
                  <a:pt x="890994" y="0"/>
                </a:moveTo>
                <a:lnTo>
                  <a:pt x="0" y="0"/>
                </a:lnTo>
                <a:lnTo>
                  <a:pt x="0" y="7559992"/>
                </a:lnTo>
                <a:lnTo>
                  <a:pt x="890994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C1DF7C20-DF4D-42D3-B94B-D14C82D8E9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321" y="3798631"/>
            <a:ext cx="4500637" cy="3004176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D22F3528-1D50-4A37-B31A-F8672F96054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4" y="3968164"/>
            <a:ext cx="4057408" cy="2708320"/>
          </a:xfrm>
          <a:prstGeom prst="rect">
            <a:avLst/>
          </a:prstGeom>
        </p:spPr>
      </p:pic>
      <p:sp>
        <p:nvSpPr>
          <p:cNvPr id="37" name="Rectangle 3929"/>
          <p:cNvSpPr/>
          <p:nvPr/>
        </p:nvSpPr>
        <p:spPr>
          <a:xfrm>
            <a:off x="1891553" y="833558"/>
            <a:ext cx="4190248" cy="21236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600" dirty="0" err="1">
                <a:latin typeface="Calibri"/>
              </a:rPr>
              <a:t>Kombináltuk</a:t>
            </a:r>
            <a:r>
              <a:rPr lang="en-US" sz="1600" dirty="0">
                <a:latin typeface="Calibri"/>
              </a:rPr>
              <a:t> </a:t>
            </a:r>
            <a:endParaRPr lang="hu-HU" sz="1600" dirty="0">
              <a:latin typeface="Calibri"/>
            </a:endParaRPr>
          </a:p>
          <a:p>
            <a:pPr>
              <a:spcBef>
                <a:spcPts val="1200"/>
              </a:spcBef>
            </a:pPr>
            <a:r>
              <a:rPr lang="hu-HU" sz="1600" dirty="0">
                <a:latin typeface="Calibri"/>
              </a:rPr>
              <a:t>       </a:t>
            </a:r>
            <a:r>
              <a:rPr lang="en-US" sz="1600" dirty="0">
                <a:latin typeface="Calibri"/>
              </a:rPr>
              <a:t>a </a:t>
            </a:r>
            <a:r>
              <a:rPr lang="en-US" sz="1600" dirty="0" err="1">
                <a:latin typeface="Calibri"/>
              </a:rPr>
              <a:t>falu</a:t>
            </a:r>
            <a:r>
              <a:rPr lang="en-US" sz="1600" dirty="0">
                <a:latin typeface="Calibri"/>
              </a:rPr>
              <a:t> </a:t>
            </a:r>
            <a:r>
              <a:rPr lang="en-US" sz="1600" dirty="0" err="1">
                <a:latin typeface="Calibri"/>
              </a:rPr>
              <a:t>természetes</a:t>
            </a:r>
            <a:r>
              <a:rPr lang="hu-HU" sz="1600" dirty="0">
                <a:latin typeface="Calibri"/>
              </a:rPr>
              <a:t> </a:t>
            </a:r>
            <a:r>
              <a:rPr lang="en-US" sz="1600" dirty="0" err="1">
                <a:latin typeface="Calibri"/>
              </a:rPr>
              <a:t>környezetét</a:t>
            </a:r>
            <a:r>
              <a:rPr lang="en-US" sz="1600" dirty="0">
                <a:latin typeface="Calibri"/>
              </a:rPr>
              <a:t>,</a:t>
            </a:r>
            <a:endParaRPr lang="hu-HU" sz="1600" dirty="0">
              <a:latin typeface="Calibri"/>
            </a:endParaRPr>
          </a:p>
          <a:p>
            <a:r>
              <a:rPr lang="hu-HU" sz="1600" dirty="0">
                <a:latin typeface="Calibri"/>
              </a:rPr>
              <a:t>                                 +</a:t>
            </a:r>
          </a:p>
          <a:p>
            <a:r>
              <a:rPr lang="hu-HU" sz="1600" dirty="0">
                <a:latin typeface="Calibri"/>
              </a:rPr>
              <a:t>   </a:t>
            </a:r>
            <a:r>
              <a:rPr lang="en-US" sz="1600" dirty="0">
                <a:latin typeface="Calibri"/>
              </a:rPr>
              <a:t>a modern</a:t>
            </a:r>
            <a:r>
              <a:rPr lang="hu-HU" sz="1600" dirty="0">
                <a:latin typeface="Calibri"/>
              </a:rPr>
              <a:t> </a:t>
            </a:r>
            <a:r>
              <a:rPr lang="en-US" sz="1600" dirty="0" err="1">
                <a:latin typeface="Calibri"/>
              </a:rPr>
              <a:t>építészeti</a:t>
            </a:r>
            <a:r>
              <a:rPr lang="hu-HU" sz="1600" dirty="0">
                <a:latin typeface="Calibri"/>
              </a:rPr>
              <a:t> </a:t>
            </a:r>
            <a:r>
              <a:rPr lang="en-US" sz="1600" dirty="0" err="1">
                <a:latin typeface="Calibri"/>
              </a:rPr>
              <a:t>megoldásokat</a:t>
            </a:r>
            <a:r>
              <a:rPr lang="en-US" sz="1600" dirty="0">
                <a:latin typeface="Calibri"/>
              </a:rPr>
              <a:t>,</a:t>
            </a:r>
            <a:endParaRPr lang="hu-HU" sz="1600" dirty="0">
              <a:latin typeface="Calibri"/>
            </a:endParaRPr>
          </a:p>
          <a:p>
            <a:r>
              <a:rPr lang="hu-HU" sz="1600" dirty="0">
                <a:latin typeface="Calibri"/>
              </a:rPr>
              <a:t>                                 +</a:t>
            </a:r>
          </a:p>
          <a:p>
            <a:r>
              <a:rPr lang="hu-HU" sz="1600" dirty="0">
                <a:latin typeface="Calibri"/>
              </a:rPr>
              <a:t>        a korszerű </a:t>
            </a:r>
            <a:r>
              <a:rPr lang="en-US" sz="1600" dirty="0" err="1">
                <a:latin typeface="Calibri"/>
              </a:rPr>
              <a:t>építési</a:t>
            </a:r>
            <a:r>
              <a:rPr lang="en-US" sz="1600" dirty="0">
                <a:latin typeface="Calibri"/>
              </a:rPr>
              <a:t> </a:t>
            </a:r>
            <a:r>
              <a:rPr lang="en-US" sz="1600" dirty="0" err="1">
                <a:latin typeface="Calibri"/>
              </a:rPr>
              <a:t>technológiá</a:t>
            </a:r>
            <a:r>
              <a:rPr lang="hu-HU" sz="1600" dirty="0">
                <a:latin typeface="Calibri"/>
              </a:rPr>
              <a:t>t</a:t>
            </a:r>
          </a:p>
          <a:p>
            <a:r>
              <a:rPr lang="hu-HU" sz="1600" dirty="0">
                <a:latin typeface="Calibri"/>
              </a:rPr>
              <a:t>                                 +</a:t>
            </a:r>
          </a:p>
          <a:p>
            <a:r>
              <a:rPr lang="hu-HU" sz="1600" dirty="0">
                <a:latin typeface="Calibri"/>
              </a:rPr>
              <a:t> </a:t>
            </a:r>
            <a:r>
              <a:rPr lang="en-US" sz="1600" dirty="0">
                <a:latin typeface="Calibri"/>
              </a:rPr>
              <a:t> </a:t>
            </a:r>
            <a:r>
              <a:rPr lang="hu-HU" sz="1600" dirty="0">
                <a:latin typeface="Calibri"/>
              </a:rPr>
              <a:t>            és </a:t>
            </a:r>
            <a:r>
              <a:rPr lang="en-US" sz="1600" dirty="0">
                <a:latin typeface="Calibri"/>
              </a:rPr>
              <a:t>a </a:t>
            </a:r>
            <a:r>
              <a:rPr lang="en-US" sz="1600" dirty="0" err="1">
                <a:latin typeface="Calibri"/>
              </a:rPr>
              <a:t>gazdaságosságot</a:t>
            </a:r>
            <a:r>
              <a:rPr lang="hu-HU" sz="1600" dirty="0">
                <a:latin typeface="Calibri"/>
              </a:rPr>
              <a:t>.</a:t>
            </a:r>
            <a:endParaRPr lang="en-US" sz="1600" dirty="0">
              <a:latin typeface="Calibri"/>
            </a:endParaRPr>
          </a:p>
        </p:txBody>
      </p:sp>
      <p:sp>
        <p:nvSpPr>
          <p:cNvPr id="39" name="Rectangle 3930"/>
          <p:cNvSpPr/>
          <p:nvPr/>
        </p:nvSpPr>
        <p:spPr>
          <a:xfrm>
            <a:off x="4096193" y="4678827"/>
            <a:ext cx="2885813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hu-HU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K</a:t>
            </a:r>
            <a:r>
              <a:rPr lang="en-US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iválasztja</a:t>
            </a:r>
            <a:r>
              <a:rPr lang="hu-HU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a házat, majd </a:t>
            </a:r>
          </a:p>
          <a:p>
            <a:pPr algn="ctr"/>
            <a:r>
              <a:rPr lang="hu-HU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úgy alakíthatja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</a:t>
            </a:r>
            <a:r>
              <a:rPr lang="hu-HU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belső </a:t>
            </a:r>
            <a:r>
              <a:rPr lang="en-US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elrendezését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 </a:t>
            </a:r>
            <a:r>
              <a:rPr lang="hu-HU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amely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hu-HU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leginkább </a:t>
            </a:r>
            <a:r>
              <a:rPr lang="en-US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megfelel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hu-HU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Önnek </a:t>
            </a:r>
          </a:p>
          <a:p>
            <a:pPr algn="ctr"/>
            <a:r>
              <a:rPr lang="hu-HU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és </a:t>
            </a:r>
            <a:r>
              <a:rPr lang="en-US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családjának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DB37FC7-3020-449F-BC32-46E88FEF3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38" y="136096"/>
            <a:ext cx="8596668" cy="629265"/>
          </a:xfrm>
        </p:spPr>
        <p:txBody>
          <a:bodyPr>
            <a:normAutofit fontScale="90000"/>
          </a:bodyPr>
          <a:lstStyle/>
          <a:p>
            <a:r>
              <a:rPr lang="hu-HU" sz="3300" b="1" dirty="0">
                <a:solidFill>
                  <a:schemeClr val="tx1"/>
                </a:solidFill>
              </a:rPr>
              <a:t>AJÁNLOTT TÍPUSOK </a:t>
            </a:r>
            <a:r>
              <a:rPr lang="hu-HU" sz="3600" b="1" dirty="0"/>
              <a:t/>
            </a:r>
            <a:br>
              <a:rPr lang="hu-HU" sz="3600" b="1" dirty="0"/>
            </a:br>
            <a:r>
              <a:rPr lang="hu-HU" sz="3600" b="1" dirty="0"/>
              <a:t>						</a:t>
            </a:r>
            <a:r>
              <a:rPr lang="hu-HU" sz="4000" b="1" dirty="0" smtClean="0">
                <a:solidFill>
                  <a:srgbClr val="7030A0"/>
                </a:solidFill>
              </a:rPr>
              <a:t>Csajág </a:t>
            </a:r>
            <a:r>
              <a:rPr lang="hu-HU" sz="4000" b="1" dirty="0">
                <a:solidFill>
                  <a:srgbClr val="7030A0"/>
                </a:solidFill>
              </a:rPr>
              <a:t>141</a:t>
            </a:r>
            <a:r>
              <a:rPr lang="hu-H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4000" b="1" dirty="0">
                <a:solidFill>
                  <a:srgbClr val="7030A0"/>
                </a:solidFill>
              </a:rPr>
              <a:t>m</a:t>
            </a:r>
            <a:r>
              <a:rPr lang="ru-RU" sz="4000" b="1" baseline="30000" dirty="0">
                <a:solidFill>
                  <a:srgbClr val="7030A0"/>
                </a:solidFill>
              </a:rPr>
              <a:t>2</a:t>
            </a:r>
            <a:r>
              <a:rPr lang="hu-HU" sz="4000" b="1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8" name="Tartalom helye 7">
            <a:extLst>
              <a:ext uri="{FF2B5EF4-FFF2-40B4-BE49-F238E27FC236}">
                <a16:creationId xmlns:a16="http://schemas.microsoft.com/office/drawing/2014/main" id="{C8CB11B3-0469-4D4F-A002-2CE6EB2DAA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71" y="1414882"/>
            <a:ext cx="5392976" cy="5255111"/>
          </a:xfr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60E60431-02D5-41B9-A544-D7C38D2F14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500" y="4514864"/>
            <a:ext cx="3936500" cy="2261729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F61B4D89-1887-4A7B-9E39-D5998A075B4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404" y="0"/>
            <a:ext cx="5815550" cy="3877033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A7DBCFA-A1A9-4054-A6D2-46B2F30423C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235" y="3527866"/>
            <a:ext cx="3446944" cy="2106303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1F3C427C-A946-4E06-9218-F38E49D0D14A}"/>
              </a:ext>
            </a:extLst>
          </p:cNvPr>
          <p:cNvSpPr txBox="1"/>
          <p:nvPr/>
        </p:nvSpPr>
        <p:spPr>
          <a:xfrm>
            <a:off x="10481560" y="3873549"/>
            <a:ext cx="1727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/>
              <a:t>A kép illusztráció </a:t>
            </a:r>
          </a:p>
        </p:txBody>
      </p:sp>
    </p:spTree>
    <p:extLst>
      <p:ext uri="{BB962C8B-B14F-4D97-AF65-F5344CB8AC3E}">
        <p14:creationId xmlns:p14="http://schemas.microsoft.com/office/powerpoint/2010/main" val="352880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E230BCF-0876-4693-84FD-0551911A7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624" y="683658"/>
            <a:ext cx="4235325" cy="689039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rgbClr val="7030A0"/>
                </a:solidFill>
              </a:rPr>
              <a:t>Levendula 120 m</a:t>
            </a:r>
            <a:r>
              <a:rPr lang="ru-RU" b="1" baseline="30000" dirty="0">
                <a:solidFill>
                  <a:srgbClr val="7030A0"/>
                </a:solidFill>
              </a:rPr>
              <a:t>2</a:t>
            </a:r>
            <a:r>
              <a:rPr lang="hu-HU" b="1" dirty="0">
                <a:solidFill>
                  <a:srgbClr val="7030A0"/>
                </a:solidFill>
              </a:rPr>
              <a:t> 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D6B4D063-E9FC-4DA8-B8F2-30E699A7F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7949" y="186172"/>
            <a:ext cx="5944814" cy="2866389"/>
          </a:xfr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120883AC-6878-42A5-B4F4-F362A3AF8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6564" y="2731956"/>
            <a:ext cx="4493514" cy="2146968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FC92B0F6-A8C8-48C0-B9A3-B94448E65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198" y="1413152"/>
            <a:ext cx="5509966" cy="522282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14A7CE2-6945-47AD-AC63-5000539A581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656" y="4605036"/>
            <a:ext cx="3059815" cy="1986617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87859" y="89205"/>
            <a:ext cx="384169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000" b="1" dirty="0">
                <a:solidFill>
                  <a:prstClr val="black"/>
                </a:solidFill>
                <a:ea typeface="+mj-ea"/>
                <a:cs typeface="+mj-cs"/>
              </a:rPr>
              <a:t>AJÁNLOTT TÍPUSOK </a:t>
            </a:r>
            <a:endParaRPr lang="hu-HU" sz="3000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06471" y="4878924"/>
            <a:ext cx="1731414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02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ACB30DF-659D-477F-9004-72020D4DD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101" y="573218"/>
            <a:ext cx="5027571" cy="636913"/>
          </a:xfrm>
        </p:spPr>
        <p:txBody>
          <a:bodyPr>
            <a:noAutofit/>
          </a:bodyPr>
          <a:lstStyle/>
          <a:p>
            <a:r>
              <a:rPr lang="hu-HU" b="1" dirty="0">
                <a:solidFill>
                  <a:srgbClr val="7030A0"/>
                </a:solidFill>
              </a:rPr>
              <a:t>Újhegy</a:t>
            </a:r>
            <a:r>
              <a:rPr lang="hu-HU" sz="4000" b="1" dirty="0">
                <a:solidFill>
                  <a:srgbClr val="7030A0"/>
                </a:solidFill>
              </a:rPr>
              <a:t> 104 m</a:t>
            </a:r>
            <a:r>
              <a:rPr lang="ru-RU" sz="4000" b="1" baseline="30000" dirty="0">
                <a:solidFill>
                  <a:srgbClr val="7030A0"/>
                </a:solidFill>
              </a:rPr>
              <a:t>2</a:t>
            </a:r>
            <a:endParaRPr lang="hu-HU" sz="4000" b="1" dirty="0">
              <a:solidFill>
                <a:srgbClr val="7030A0"/>
              </a:solidFill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6C2FA9A4-5ED8-4BE6-91C7-C87AEDB66A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989" y="125844"/>
            <a:ext cx="6704570" cy="3208183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30DD4981-A7EC-42E6-8677-46EE82C98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9070" y="2829290"/>
            <a:ext cx="3745204" cy="244774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7B4512A-24A4-488A-B3C5-1BFC73CB208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470" y="4615543"/>
            <a:ext cx="3550666" cy="1997249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39ED25D-6582-4E94-88BE-78A16F48A0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665" y="1411834"/>
            <a:ext cx="4385838" cy="5296502"/>
          </a:xfrm>
          <a:prstGeom prst="rect">
            <a:avLst/>
          </a:prstGeom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8DEB6243-EFE6-4E60-92D9-C250046FD4A0}"/>
              </a:ext>
            </a:extLst>
          </p:cNvPr>
          <p:cNvSpPr/>
          <p:nvPr/>
        </p:nvSpPr>
        <p:spPr>
          <a:xfrm>
            <a:off x="87859" y="89205"/>
            <a:ext cx="384169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000" b="1" dirty="0">
                <a:solidFill>
                  <a:prstClr val="black"/>
                </a:solidFill>
                <a:ea typeface="+mj-ea"/>
                <a:cs typeface="+mj-cs"/>
              </a:rPr>
              <a:t>AJÁNLOTT TÍPUSOK </a:t>
            </a:r>
            <a:endParaRPr lang="hu-HU" sz="3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54274" y="3355021"/>
            <a:ext cx="1731414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1087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0773765-2326-4743-9605-261AE2B42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150" y="597441"/>
            <a:ext cx="4335401" cy="1320800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rgbClr val="7030A0"/>
                </a:solidFill>
              </a:rPr>
              <a:t>Jázmin 94 m</a:t>
            </a:r>
            <a:r>
              <a:rPr lang="ru-RU" b="1" baseline="30000" dirty="0">
                <a:solidFill>
                  <a:srgbClr val="7030A0"/>
                </a:solidFill>
              </a:rPr>
              <a:t>2</a:t>
            </a:r>
            <a:endParaRPr lang="hu-HU" b="1" dirty="0">
              <a:solidFill>
                <a:srgbClr val="7030A0"/>
              </a:solidFill>
            </a:endParaRPr>
          </a:p>
        </p:txBody>
      </p:sp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B41347DD-0839-463D-9083-7730CE0A0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0038" y="1367186"/>
            <a:ext cx="5464998" cy="5171632"/>
          </a:xfr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2FF03CD7-B757-4BA5-B04A-205950550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913" y="2444982"/>
            <a:ext cx="3475918" cy="231727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05F4D8F6-4016-44CE-AA4D-E9E8B4A3F4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809" y="3603621"/>
            <a:ext cx="3794876" cy="213461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EA4C4861-D5AD-4974-BF6E-991B5495ECC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685" y="5033553"/>
            <a:ext cx="2789146" cy="1727419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53EE2A42-58E5-4E5B-84BC-36FD41C53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5489" y="43099"/>
            <a:ext cx="5232847" cy="2906459"/>
          </a:xfrm>
          <a:prstGeom prst="rect">
            <a:avLst/>
          </a:prstGeom>
        </p:spPr>
      </p:pic>
      <p:sp>
        <p:nvSpPr>
          <p:cNvPr id="13" name="Téglalap 12">
            <a:extLst>
              <a:ext uri="{FF2B5EF4-FFF2-40B4-BE49-F238E27FC236}">
                <a16:creationId xmlns:a16="http://schemas.microsoft.com/office/drawing/2014/main" id="{4B5525B1-455C-4BA7-A490-9BF03379AB45}"/>
              </a:ext>
            </a:extLst>
          </p:cNvPr>
          <p:cNvSpPr/>
          <p:nvPr/>
        </p:nvSpPr>
        <p:spPr>
          <a:xfrm>
            <a:off x="87859" y="89205"/>
            <a:ext cx="384169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000" b="1" dirty="0">
                <a:solidFill>
                  <a:prstClr val="black"/>
                </a:solidFill>
                <a:ea typeface="+mj-ea"/>
                <a:cs typeface="+mj-cs"/>
              </a:rPr>
              <a:t>AJÁNLOTT TÍPUSOK </a:t>
            </a:r>
            <a:endParaRPr lang="hu-HU" sz="3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6407" y="5764931"/>
            <a:ext cx="1731414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989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ACB30DF-659D-477F-9004-72020D4DD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2795" y="643203"/>
            <a:ext cx="4012653" cy="730186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rgbClr val="7030A0"/>
                </a:solidFill>
              </a:rPr>
              <a:t>Ibolya 80 m</a:t>
            </a:r>
            <a:r>
              <a:rPr lang="ru-RU" b="1" baseline="30000" dirty="0">
                <a:solidFill>
                  <a:srgbClr val="7030A0"/>
                </a:solidFill>
              </a:rPr>
              <a:t>2</a:t>
            </a:r>
            <a:endParaRPr lang="hu-HU" b="1" dirty="0">
              <a:solidFill>
                <a:srgbClr val="7030A0"/>
              </a:solidFill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30DD4981-A7EC-42E6-8677-46EE82C98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2723" y="3123985"/>
            <a:ext cx="4380282" cy="286281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51B8E90-8506-4ED2-A780-15A063B71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886" y="89205"/>
            <a:ext cx="4440602" cy="296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030D1DF-507F-4CC9-901D-2D9C0F5175D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357" y="5034113"/>
            <a:ext cx="2735812" cy="1717371"/>
          </a:xfrm>
          <a:prstGeom prst="rect">
            <a:avLst/>
          </a:prstGeom>
        </p:spPr>
      </p:pic>
      <p:pic>
        <p:nvPicPr>
          <p:cNvPr id="9" name="Tartalom helye 8">
            <a:extLst>
              <a:ext uri="{FF2B5EF4-FFF2-40B4-BE49-F238E27FC236}">
                <a16:creationId xmlns:a16="http://schemas.microsoft.com/office/drawing/2014/main" id="{B335F012-F133-4F89-928B-DFA25D30D0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06541" y="1373389"/>
            <a:ext cx="5594488" cy="5334280"/>
          </a:xfrm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FE4A4469-6B41-4085-AA73-2B7684F87FFF}"/>
              </a:ext>
            </a:extLst>
          </p:cNvPr>
          <p:cNvSpPr/>
          <p:nvPr/>
        </p:nvSpPr>
        <p:spPr>
          <a:xfrm>
            <a:off x="87859" y="89205"/>
            <a:ext cx="384169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000" b="1" dirty="0">
                <a:solidFill>
                  <a:prstClr val="black"/>
                </a:solidFill>
                <a:ea typeface="+mj-ea"/>
                <a:cs typeface="+mj-cs"/>
              </a:rPr>
              <a:t>AJÁNLOTT TÍPUSOK </a:t>
            </a:r>
            <a:endParaRPr lang="hu-HU" sz="3000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5448" y="6061173"/>
            <a:ext cx="1731414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231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B30DE4D-FC1A-4EC5-88BF-2ED1E7593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951" y="400101"/>
            <a:ext cx="9177866" cy="922867"/>
          </a:xfrm>
        </p:spPr>
        <p:txBody>
          <a:bodyPr>
            <a:normAutofit/>
          </a:bodyPr>
          <a:lstStyle/>
          <a:p>
            <a:r>
              <a:rPr lang="hu-HU" sz="2800" b="1" dirty="0">
                <a:solidFill>
                  <a:srgbClr val="7030A0"/>
                </a:solidFill>
              </a:rPr>
              <a:t>NE BAJLÓDJON, NE IDEGESKEDJEN AZ ÉPÍTKEZÉSSEL!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E515B3B7-D1F1-4506-A9D0-2E14B7873B6C}"/>
              </a:ext>
            </a:extLst>
          </p:cNvPr>
          <p:cNvSpPr txBox="1"/>
          <p:nvPr/>
        </p:nvSpPr>
        <p:spPr>
          <a:xfrm>
            <a:off x="1033278" y="6039153"/>
            <a:ext cx="2674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ighlight>
                  <a:srgbClr val="FFFF00"/>
                </a:highlight>
              </a:rPr>
              <a:t>• családi otthon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5702EF3-6178-4F53-9075-3928AF76FD63}"/>
              </a:ext>
            </a:extLst>
          </p:cNvPr>
          <p:cNvSpPr txBox="1"/>
          <p:nvPr/>
        </p:nvSpPr>
        <p:spPr>
          <a:xfrm>
            <a:off x="4242690" y="6063734"/>
            <a:ext cx="6579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ighlight>
                  <a:srgbClr val="FFFF00"/>
                </a:highlight>
              </a:rPr>
              <a:t>• családi nyaraló </a:t>
            </a:r>
            <a:r>
              <a:rPr lang="hu-HU" dirty="0"/>
              <a:t>                    </a:t>
            </a:r>
            <a:r>
              <a:rPr lang="hu-HU" dirty="0">
                <a:highlight>
                  <a:srgbClr val="FFFF00"/>
                </a:highlight>
              </a:rPr>
              <a:t>     INGATLAN BEFEKTETÉSRE </a:t>
            </a:r>
          </a:p>
        </p:txBody>
      </p:sp>
      <p:sp>
        <p:nvSpPr>
          <p:cNvPr id="7" name="Tartalom helye 7">
            <a:extLst>
              <a:ext uri="{FF2B5EF4-FFF2-40B4-BE49-F238E27FC236}">
                <a16:creationId xmlns:a16="http://schemas.microsoft.com/office/drawing/2014/main" id="{A62D4955-7394-4513-984F-27CEE5497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251" y="1046201"/>
            <a:ext cx="10875569" cy="52021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hu-HU" dirty="0">
                <a:solidFill>
                  <a:schemeClr val="tx1"/>
                </a:solidFill>
              </a:rPr>
              <a:t>A </a:t>
            </a:r>
            <a:r>
              <a:rPr lang="hu-HU" sz="2200" b="1" dirty="0" err="1">
                <a:solidFill>
                  <a:schemeClr val="tx1"/>
                </a:solidFill>
              </a:rPr>
              <a:t>Pharmber</a:t>
            </a:r>
            <a:r>
              <a:rPr lang="hu-HU" sz="2200" b="1" dirty="0">
                <a:solidFill>
                  <a:schemeClr val="tx1"/>
                </a:solidFill>
              </a:rPr>
              <a:t> Kft</a:t>
            </a:r>
            <a:r>
              <a:rPr lang="hu-HU" sz="2200" dirty="0">
                <a:solidFill>
                  <a:schemeClr val="tx1"/>
                </a:solidFill>
              </a:rPr>
              <a:t>.  </a:t>
            </a:r>
            <a:r>
              <a:rPr lang="hu-HU" dirty="0">
                <a:solidFill>
                  <a:schemeClr val="tx1"/>
                </a:solidFill>
              </a:rPr>
              <a:t>annak érdekében, hogy </a:t>
            </a:r>
          </a:p>
          <a:p>
            <a:r>
              <a:rPr lang="hu-HU" dirty="0">
                <a:solidFill>
                  <a:schemeClr val="tx1"/>
                </a:solidFill>
              </a:rPr>
              <a:t>      </a:t>
            </a:r>
            <a:r>
              <a:rPr lang="hu-HU" b="1" dirty="0">
                <a:solidFill>
                  <a:schemeClr val="tx1"/>
                </a:solidFill>
              </a:rPr>
              <a:t>mentesítse</a:t>
            </a:r>
            <a:r>
              <a:rPr lang="hu-HU" dirty="0">
                <a:solidFill>
                  <a:schemeClr val="tx1"/>
                </a:solidFill>
              </a:rPr>
              <a:t>       Vevőit – Partnereit az építéssel járó gondoktól,</a:t>
            </a:r>
          </a:p>
          <a:p>
            <a:r>
              <a:rPr lang="hu-HU" dirty="0">
                <a:solidFill>
                  <a:schemeClr val="tx1"/>
                </a:solidFill>
              </a:rPr>
              <a:t>      </a:t>
            </a:r>
            <a:r>
              <a:rPr lang="hu-HU" b="1" dirty="0">
                <a:solidFill>
                  <a:schemeClr val="tx1"/>
                </a:solidFill>
              </a:rPr>
              <a:t>biztosítsa</a:t>
            </a:r>
            <a:r>
              <a:rPr lang="hu-HU" dirty="0">
                <a:solidFill>
                  <a:schemeClr val="tx1"/>
                </a:solidFill>
              </a:rPr>
              <a:t> 	     a „Levendula Villa Park” egységes építészeti megjelenését,</a:t>
            </a:r>
          </a:p>
          <a:p>
            <a:r>
              <a:rPr lang="hu-HU" dirty="0">
                <a:solidFill>
                  <a:schemeClr val="tx1"/>
                </a:solidFill>
              </a:rPr>
              <a:t>      </a:t>
            </a:r>
            <a:r>
              <a:rPr lang="hu-HU" b="1" dirty="0">
                <a:solidFill>
                  <a:schemeClr val="tx1"/>
                </a:solidFill>
              </a:rPr>
              <a:t>garantálja</a:t>
            </a:r>
            <a:r>
              <a:rPr lang="hu-HU" dirty="0">
                <a:solidFill>
                  <a:schemeClr val="tx1"/>
                </a:solidFill>
              </a:rPr>
              <a:t>         az építkezés árát és idejét,</a:t>
            </a:r>
          </a:p>
          <a:p>
            <a:r>
              <a:rPr lang="hu-HU" dirty="0">
                <a:solidFill>
                  <a:schemeClr val="tx1"/>
                </a:solidFill>
              </a:rPr>
              <a:t>     </a:t>
            </a:r>
            <a:r>
              <a:rPr lang="hu-HU" b="1" dirty="0">
                <a:solidFill>
                  <a:schemeClr val="tx1"/>
                </a:solidFill>
              </a:rPr>
              <a:t> lehetővé tegye </a:t>
            </a:r>
            <a:r>
              <a:rPr lang="hu-HU" dirty="0">
                <a:solidFill>
                  <a:schemeClr val="tx1"/>
                </a:solidFill>
              </a:rPr>
              <a:t>az építkezések időbeni összehangolását, a már ott lakók kényelmét, </a:t>
            </a:r>
          </a:p>
          <a:p>
            <a:pPr marL="0" indent="0">
              <a:spcBef>
                <a:spcPts val="3000"/>
              </a:spcBef>
              <a:buNone/>
            </a:pPr>
            <a:r>
              <a:rPr lang="hu-HU" b="1" dirty="0">
                <a:solidFill>
                  <a:schemeClr val="tx1"/>
                </a:solidFill>
              </a:rPr>
              <a:t>	VÁLLALJA </a:t>
            </a:r>
            <a:r>
              <a:rPr lang="hu-HU" dirty="0">
                <a:solidFill>
                  <a:schemeClr val="tx1"/>
                </a:solidFill>
              </a:rPr>
              <a:t>          A   KIVÁLASZTOTT TELEKRE</a:t>
            </a:r>
          </a:p>
          <a:p>
            <a:pPr marL="0" indent="0">
              <a:buNone/>
            </a:pPr>
            <a:r>
              <a:rPr lang="hu-HU" dirty="0">
                <a:solidFill>
                  <a:schemeClr val="tx1"/>
                </a:solidFill>
              </a:rPr>
              <a:t>                                   A  KIVÁLASZTOTT ÉS</a:t>
            </a:r>
          </a:p>
          <a:p>
            <a:pPr marL="0" indent="0">
              <a:buNone/>
            </a:pPr>
            <a:r>
              <a:rPr lang="hu-HU" dirty="0">
                <a:solidFill>
                  <a:schemeClr val="tx1"/>
                </a:solidFill>
              </a:rPr>
              <a:t>                                   A TERVEZŐVEL EGYÉNI IGÉNYEIRE FORMÁLT 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hu-HU" b="1" dirty="0">
                <a:solidFill>
                  <a:schemeClr val="tx1"/>
                </a:solidFill>
              </a:rPr>
              <a:t>	HÁZ </a:t>
            </a:r>
            <a:r>
              <a:rPr lang="hu-HU" dirty="0">
                <a:solidFill>
                  <a:schemeClr val="tx1"/>
                </a:solidFill>
              </a:rPr>
              <a:t>     ÉPÍTÉSI ENGEDÉLYEZTETÉSÉT                                               </a:t>
            </a:r>
          </a:p>
          <a:p>
            <a:pPr marL="0" indent="0">
              <a:buNone/>
            </a:pPr>
            <a:r>
              <a:rPr lang="hu-HU" dirty="0">
                <a:solidFill>
                  <a:schemeClr val="tx1"/>
                </a:solidFill>
              </a:rPr>
              <a:t>                    MEGÉPÍTÉSÉT ÉS</a:t>
            </a:r>
          </a:p>
          <a:p>
            <a:pPr marL="0" indent="0">
              <a:buNone/>
            </a:pPr>
            <a:r>
              <a:rPr lang="hu-HU" dirty="0">
                <a:solidFill>
                  <a:schemeClr val="tx1"/>
                </a:solidFill>
              </a:rPr>
              <a:t>                    A KÉSZ HÁZ ÁTADÁSÁT A </a:t>
            </a:r>
            <a:r>
              <a:rPr lang="hu-HU" b="1" dirty="0">
                <a:solidFill>
                  <a:schemeClr val="tx1"/>
                </a:solidFill>
              </a:rPr>
              <a:t>VEVŐK IGÉNYE SZERINT  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hu-HU" dirty="0">
                <a:solidFill>
                  <a:schemeClr val="tx1"/>
                </a:solidFill>
              </a:rPr>
              <a:t>   </a:t>
            </a:r>
            <a:r>
              <a:rPr lang="hu-HU" b="1" dirty="0">
                <a:solidFill>
                  <a:schemeClr val="bg1"/>
                </a:solidFill>
              </a:rPr>
              <a:t>WOLF TECHNOLÓGIÁVAL </a:t>
            </a:r>
          </a:p>
          <a:p>
            <a:pPr marL="0" indent="0">
              <a:buNone/>
            </a:pPr>
            <a:r>
              <a:rPr lang="hu-HU" dirty="0">
                <a:solidFill>
                  <a:schemeClr val="bg1"/>
                </a:solidFill>
              </a:rPr>
              <a:t>             KÜLSŐLEG KÉSZ ÁLLAPOTBAN (</a:t>
            </a:r>
            <a:r>
              <a:rPr lang="hu-HU" sz="1300" dirty="0">
                <a:solidFill>
                  <a:schemeClr val="bg1"/>
                </a:solidFill>
              </a:rPr>
              <a:t>BEFEJEZŐ MUNKÁK NÉLKÜL)   </a:t>
            </a:r>
            <a:r>
              <a:rPr lang="hu-HU" dirty="0">
                <a:solidFill>
                  <a:schemeClr val="tx1"/>
                </a:solidFill>
                <a:highlight>
                  <a:srgbClr val="FFFF00"/>
                </a:highlight>
              </a:rPr>
              <a:t>vagy</a:t>
            </a:r>
            <a:r>
              <a:rPr lang="hu-HU" dirty="0">
                <a:solidFill>
                  <a:schemeClr val="tx1"/>
                </a:solidFill>
              </a:rPr>
              <a:t> </a:t>
            </a:r>
            <a:r>
              <a:rPr lang="hu-HU" dirty="0">
                <a:solidFill>
                  <a:schemeClr val="bg1"/>
                </a:solidFill>
              </a:rPr>
              <a:t> KULCSRAKÉSZEN</a:t>
            </a:r>
          </a:p>
          <a:p>
            <a:pPr marL="0" indent="0">
              <a:buNone/>
            </a:pPr>
            <a:r>
              <a:rPr lang="hu-HU" dirty="0">
                <a:solidFill>
                  <a:schemeClr val="tx1"/>
                </a:solidFill>
              </a:rPr>
              <a:t>                     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213A2143-20CC-4DC4-8F4A-F441B5BCAED2}"/>
              </a:ext>
            </a:extLst>
          </p:cNvPr>
          <p:cNvSpPr txBox="1"/>
          <p:nvPr/>
        </p:nvSpPr>
        <p:spPr>
          <a:xfrm>
            <a:off x="6422833" y="3882336"/>
            <a:ext cx="49169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>
                <a:solidFill>
                  <a:srgbClr val="FF0000"/>
                </a:solidFill>
              </a:rPr>
              <a:t>HÁZAINK – A BALATONHOZ KÖZEL</a:t>
            </a:r>
          </a:p>
          <a:p>
            <a:r>
              <a:rPr lang="hu-HU" dirty="0">
                <a:solidFill>
                  <a:srgbClr val="FF0000"/>
                </a:solidFill>
              </a:rPr>
              <a:t>  </a:t>
            </a:r>
            <a:r>
              <a:rPr lang="hu-HU" dirty="0" smtClean="0">
                <a:solidFill>
                  <a:srgbClr val="FF0000"/>
                </a:solidFill>
              </a:rPr>
              <a:t>	</a:t>
            </a:r>
            <a:r>
              <a:rPr lang="hu-HU" sz="2400" b="1" dirty="0" smtClean="0">
                <a:solidFill>
                  <a:srgbClr val="FF0000"/>
                </a:solidFill>
              </a:rPr>
              <a:t>ÁRAINK </a:t>
            </a:r>
            <a:r>
              <a:rPr lang="hu-HU" sz="2400" b="1" dirty="0">
                <a:solidFill>
                  <a:srgbClr val="FF0000"/>
                </a:solidFill>
              </a:rPr>
              <a:t>– ATTÓL TÁVOL</a:t>
            </a:r>
          </a:p>
        </p:txBody>
      </p:sp>
    </p:spTree>
    <p:extLst>
      <p:ext uri="{BB962C8B-B14F-4D97-AF65-F5344CB8AC3E}">
        <p14:creationId xmlns:p14="http://schemas.microsoft.com/office/powerpoint/2010/main" val="3647184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Ábra 1">
            <a:extLst>
              <a:ext uri="{FF2B5EF4-FFF2-40B4-BE49-F238E27FC236}">
                <a16:creationId xmlns:a16="http://schemas.microsoft.com/office/drawing/2014/main" id="{838983A0-CECA-4CAD-91FD-A9A171E8B68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66894" y="162019"/>
            <a:ext cx="5083728" cy="6527923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027CA67D-CC75-4924-8F5D-C8730DC21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54262" y="134086"/>
            <a:ext cx="9058849" cy="1698227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200" b="1" dirty="0">
                <a:solidFill>
                  <a:schemeClr val="tx1"/>
                </a:solidFill>
              </a:rPr>
              <a:t>WOLF HAUS KFT.  </a:t>
            </a:r>
            <a:br>
              <a:rPr lang="hu-HU" sz="3200" b="1" dirty="0">
                <a:solidFill>
                  <a:schemeClr val="tx1"/>
                </a:solidFill>
              </a:rPr>
            </a:br>
            <a:r>
              <a:rPr lang="hu-HU" sz="2700" b="1" dirty="0">
                <a:solidFill>
                  <a:schemeClr val="tx1"/>
                </a:solidFill>
              </a:rPr>
              <a:t>A PHARMBER KFT. STRATÉGIAI PARTNERE </a:t>
            </a:r>
            <a:br>
              <a:rPr lang="hu-HU" sz="2700" b="1" dirty="0">
                <a:solidFill>
                  <a:schemeClr val="tx1"/>
                </a:solidFill>
              </a:rPr>
            </a:br>
            <a:r>
              <a:rPr lang="hu-HU" sz="2700" b="1" dirty="0">
                <a:solidFill>
                  <a:schemeClr val="tx1"/>
                </a:solidFill>
              </a:rPr>
              <a:t>A LEVENDULA VILLA PARK </a:t>
            </a:r>
            <a:br>
              <a:rPr lang="hu-HU" sz="2700" b="1" dirty="0">
                <a:solidFill>
                  <a:schemeClr val="tx1"/>
                </a:solidFill>
              </a:rPr>
            </a:br>
            <a:r>
              <a:rPr lang="hu-HU" sz="2700" b="1" dirty="0">
                <a:solidFill>
                  <a:schemeClr val="tx1"/>
                </a:solidFill>
              </a:rPr>
              <a:t>HÁZAINAK  ÉPÍTÉSÉBEN</a:t>
            </a:r>
            <a:r>
              <a:rPr lang="hu-HU" sz="3200" b="1" dirty="0">
                <a:solidFill>
                  <a:schemeClr val="tx1"/>
                </a:solidFill>
              </a:rPr>
              <a:t/>
            </a:r>
            <a:br>
              <a:rPr lang="hu-HU" sz="3200" b="1" dirty="0">
                <a:solidFill>
                  <a:schemeClr val="tx1"/>
                </a:solidFill>
              </a:rPr>
            </a:br>
            <a:endParaRPr lang="hu-HU" sz="3200" b="1" dirty="0">
              <a:solidFill>
                <a:schemeClr val="tx1"/>
              </a:solidFill>
            </a:endParaRPr>
          </a:p>
        </p:txBody>
      </p:sp>
      <p:sp>
        <p:nvSpPr>
          <p:cNvPr id="8" name="Tartalom helye 2">
            <a:extLst>
              <a:ext uri="{FF2B5EF4-FFF2-40B4-BE49-F238E27FC236}">
                <a16:creationId xmlns:a16="http://schemas.microsoft.com/office/drawing/2014/main" id="{F3BF6AAE-C6B9-40F0-BCD5-A7C8C0817213}"/>
              </a:ext>
            </a:extLst>
          </p:cNvPr>
          <p:cNvSpPr txBox="1">
            <a:spLocks/>
          </p:cNvSpPr>
          <p:nvPr/>
        </p:nvSpPr>
        <p:spPr>
          <a:xfrm>
            <a:off x="175954" y="2008762"/>
            <a:ext cx="8596668" cy="459438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hu-HU" b="1" dirty="0">
                <a:solidFill>
                  <a:srgbClr val="00B050"/>
                </a:solidFill>
              </a:rPr>
              <a:t>    </a:t>
            </a:r>
            <a:r>
              <a:rPr lang="hu-HU" sz="2100" b="1" dirty="0">
                <a:solidFill>
                  <a:schemeClr val="tx1"/>
                </a:solidFill>
              </a:rPr>
              <a:t>A WOLF  TECHNOLÓGIA  55 éve Európában</a:t>
            </a:r>
          </a:p>
          <a:p>
            <a:pPr marL="0" indent="0">
              <a:spcAft>
                <a:spcPts val="600"/>
              </a:spcAft>
              <a:buFont typeface="Wingdings 3" charset="2"/>
              <a:buNone/>
            </a:pPr>
            <a:r>
              <a:rPr lang="hu-HU" sz="2100" b="1" dirty="0">
                <a:solidFill>
                  <a:schemeClr val="tx1"/>
                </a:solidFill>
              </a:rPr>
              <a:t>                                          30 éve Magyarországon</a:t>
            </a:r>
          </a:p>
          <a:p>
            <a:pPr marL="0" indent="0">
              <a:lnSpc>
                <a:spcPct val="107000"/>
              </a:lnSpc>
              <a:buFont typeface="Wingdings 3" charset="2"/>
              <a:buNone/>
            </a:pPr>
            <a:r>
              <a:rPr lang="hu-HU" sz="21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Jellemzői: </a:t>
            </a:r>
          </a:p>
          <a:p>
            <a:pPr marL="0" indent="0" algn="just">
              <a:lnSpc>
                <a:spcPct val="107000"/>
              </a:lnSpc>
              <a:buFont typeface="Wingdings 3" charset="2"/>
              <a:buNone/>
            </a:pPr>
            <a:r>
              <a:rPr lang="hu-HU" sz="21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-  Magas minőségű fa alapanyagok</a:t>
            </a:r>
          </a:p>
          <a:p>
            <a:pPr marL="0" indent="0" algn="just">
              <a:lnSpc>
                <a:spcPct val="107000"/>
              </a:lnSpc>
              <a:buFont typeface="Wingdings 3" charset="2"/>
              <a:buNone/>
            </a:pPr>
            <a:r>
              <a:rPr lang="hu-HU" sz="21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- Üzemi gyártás korszerű technológiával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Wingdings 3" charset="2"/>
              <a:buNone/>
            </a:pPr>
            <a:r>
              <a:rPr lang="hu-HU" sz="21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- Nagyfokú előregyártás, ajtókkal, ablakokkal szerelt falak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Wingdings 3" charset="2"/>
              <a:buNone/>
            </a:pPr>
            <a:r>
              <a:rPr lang="hu-HU" sz="21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- Rövidebb helyszíni munkavégzés, idő és pénz megtakarítás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Font typeface="Wingdings 3" charset="2"/>
              <a:buNone/>
            </a:pPr>
            <a:r>
              <a:rPr lang="hu-HU" sz="21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- Korszerű, magas szigetelési képesség, kisebb üzemeltetési költség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20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20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GYORS, KORSZERŰ, TISZTA ÉPÍTÉSI MUNKA A HELYSZÍNEN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hu-HU" sz="2000" b="1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OSZTRÁK MINŐSÉG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65975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283D7B-8B9E-41B8-A164-083A51FF0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941" y="222512"/>
            <a:ext cx="6417733" cy="694784"/>
          </a:xfrm>
        </p:spPr>
        <p:txBody>
          <a:bodyPr>
            <a:normAutofit/>
          </a:bodyPr>
          <a:lstStyle/>
          <a:p>
            <a:r>
              <a:rPr lang="hu-HU" b="1" dirty="0">
                <a:solidFill>
                  <a:srgbClr val="00B050"/>
                </a:solidFill>
              </a:rPr>
              <a:t>Kiváló az elhelyezkedése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7A26327-63C3-4A2B-92C0-C81A6C8ED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480" y="959864"/>
            <a:ext cx="6417734" cy="1198868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chemeClr val="tx1"/>
                </a:solidFill>
              </a:rPr>
              <a:t>Csajág – Budapest távolsága mindössze 96 kilométer.</a:t>
            </a:r>
          </a:p>
          <a:p>
            <a:r>
              <a:rPr lang="hu-HU" dirty="0">
                <a:solidFill>
                  <a:schemeClr val="tx1"/>
                </a:solidFill>
              </a:rPr>
              <a:t>A fővárosba az utazás ideje kevesebb, mint egy óra.</a:t>
            </a:r>
          </a:p>
          <a:p>
            <a:r>
              <a:rPr lang="hu-HU" dirty="0">
                <a:solidFill>
                  <a:schemeClr val="tx1"/>
                </a:solidFill>
              </a:rPr>
              <a:t>Repülőtér :   Budapest 122 km     </a:t>
            </a:r>
            <a:r>
              <a:rPr lang="hu-HU" dirty="0" err="1">
                <a:solidFill>
                  <a:schemeClr val="tx1"/>
                </a:solidFill>
              </a:rPr>
              <a:t>Fly</a:t>
            </a:r>
            <a:r>
              <a:rPr lang="hu-HU" dirty="0">
                <a:solidFill>
                  <a:schemeClr val="tx1"/>
                </a:solidFill>
              </a:rPr>
              <a:t> Balaton 114 km</a:t>
            </a:r>
          </a:p>
          <a:p>
            <a:endParaRPr lang="hu-HU" dirty="0">
              <a:solidFill>
                <a:schemeClr val="tx1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97DCA82-D4AF-454E-BB1E-1D0F9313D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969" y="2273418"/>
            <a:ext cx="6417734" cy="2885944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0FC3F77-E613-4DF3-94D9-6FAFEAF08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2929" y="540992"/>
            <a:ext cx="4494144" cy="333436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82E709F7-0603-4B06-ADDB-D7609C203AB8}"/>
              </a:ext>
            </a:extLst>
          </p:cNvPr>
          <p:cNvSpPr txBox="1"/>
          <p:nvPr/>
        </p:nvSpPr>
        <p:spPr>
          <a:xfrm>
            <a:off x="453261" y="5388734"/>
            <a:ext cx="890317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Balatontól légvonalban 3 km-re, közúton 6 km-re található.</a:t>
            </a:r>
          </a:p>
          <a:p>
            <a:pPr algn="ctr"/>
            <a:r>
              <a:rPr lang="hu-H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balatoni fürdőzéshez </a:t>
            </a:r>
            <a:r>
              <a:rPr lang="ru-R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r>
              <a:rPr lang="hu-H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- 10 percen belül 4 strand érhető el.</a:t>
            </a:r>
          </a:p>
          <a:p>
            <a:pPr algn="ctr"/>
            <a:r>
              <a:rPr lang="hu-H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környék nevezetes kirándulóhelyei mind könnyen, gyorsan megközelíthetőek.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4E41111C-A02C-4642-BE02-43776C30D99C}"/>
              </a:ext>
            </a:extLst>
          </p:cNvPr>
          <p:cNvSpPr txBox="1"/>
          <p:nvPr/>
        </p:nvSpPr>
        <p:spPr>
          <a:xfrm>
            <a:off x="7103192" y="4104729"/>
            <a:ext cx="437326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új Villa Park az M7-es autópálya  közelében, attól mindössze </a:t>
            </a:r>
          </a:p>
          <a:p>
            <a:pPr algn="ctr"/>
            <a:r>
              <a:rPr lang="hu-HU" sz="1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 percre található!</a:t>
            </a:r>
          </a:p>
        </p:txBody>
      </p:sp>
    </p:spTree>
    <p:extLst>
      <p:ext uri="{BB962C8B-B14F-4D97-AF65-F5344CB8AC3E}">
        <p14:creationId xmlns:p14="http://schemas.microsoft.com/office/powerpoint/2010/main" val="920440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BCD882AA-D19F-4A78-98ED-7AA57DD212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3" y="1276448"/>
            <a:ext cx="2694174" cy="2020631"/>
          </a:xfr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F2BA399B-F589-4C6C-B237-EDD2383B77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760" y="1273150"/>
            <a:ext cx="2884781" cy="2024115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ED7C1DB4-615C-49F7-90DA-6C3F028057DE}"/>
              </a:ext>
            </a:extLst>
          </p:cNvPr>
          <p:cNvSpPr txBox="1"/>
          <p:nvPr/>
        </p:nvSpPr>
        <p:spPr>
          <a:xfrm>
            <a:off x="589091" y="3376256"/>
            <a:ext cx="9833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          2020.10.07.                                   2020.11.02.                                    2020 11.16.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15BD95C0-369D-4CB1-A3F5-2793262403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707" y="1265074"/>
            <a:ext cx="2750822" cy="2063117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A93D399E-3A1A-4124-AD34-0C1BD9723C1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62" y="3785858"/>
            <a:ext cx="2675285" cy="2006464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A8D99F43-1988-4F4D-AF84-F89B914BFED8}"/>
              </a:ext>
            </a:extLst>
          </p:cNvPr>
          <p:cNvSpPr txBox="1"/>
          <p:nvPr/>
        </p:nvSpPr>
        <p:spPr>
          <a:xfrm>
            <a:off x="355919" y="5944805"/>
            <a:ext cx="713514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    2020 11.17.                       2020 11.18.                       2020.12.05</a:t>
            </a:r>
          </a:p>
          <a:p>
            <a:pPr>
              <a:spcBef>
                <a:spcPts val="1200"/>
              </a:spcBef>
            </a:pPr>
            <a:r>
              <a:rPr lang="hu-HU" dirty="0">
                <a:solidFill>
                  <a:srgbClr val="00B050"/>
                </a:solidFill>
              </a:rPr>
              <a:t>                  </a:t>
            </a: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LEVENDULA TÍPUSÚ HÁZ  120  m</a:t>
            </a:r>
            <a:r>
              <a:rPr lang="hu-HU" b="1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hu-H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nettó</a:t>
            </a:r>
            <a:endParaRPr lang="hu-H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86679C3C-BDAD-4711-8BD0-F4CB05E8461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447" y="3793930"/>
            <a:ext cx="4087668" cy="1991693"/>
          </a:xfrm>
          <a:prstGeom prst="rect">
            <a:avLst/>
          </a:prstGeom>
        </p:spPr>
      </p:pic>
      <p:pic>
        <p:nvPicPr>
          <p:cNvPr id="21" name="Kép 20">
            <a:extLst>
              <a:ext uri="{FF2B5EF4-FFF2-40B4-BE49-F238E27FC236}">
                <a16:creationId xmlns:a16="http://schemas.microsoft.com/office/drawing/2014/main" id="{122B9877-628F-4901-A031-BA6CDBA6E54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067" y="3745588"/>
            <a:ext cx="4552336" cy="2805278"/>
          </a:xfrm>
          <a:prstGeom prst="rect">
            <a:avLst/>
          </a:prstGeom>
        </p:spPr>
      </p:pic>
      <p:sp>
        <p:nvSpPr>
          <p:cNvPr id="13" name="Cím 1">
            <a:extLst>
              <a:ext uri="{FF2B5EF4-FFF2-40B4-BE49-F238E27FC236}">
                <a16:creationId xmlns:a16="http://schemas.microsoft.com/office/drawing/2014/main" id="{36E4368D-AF73-4BC5-916D-04AAAC351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8692" y="-87238"/>
            <a:ext cx="12570692" cy="13208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2400"/>
              </a:spcBef>
              <a:spcAft>
                <a:spcPts val="2400"/>
              </a:spcAft>
            </a:pPr>
            <a:r>
              <a:rPr lang="hu-HU" sz="3300" dirty="0">
                <a:solidFill>
                  <a:srgbClr val="00B050"/>
                </a:solidFill>
              </a:rPr>
              <a:t>       </a:t>
            </a:r>
            <a:r>
              <a:rPr lang="hu-HU" sz="3300" b="1" dirty="0">
                <a:solidFill>
                  <a:srgbClr val="7030A0"/>
                </a:solidFill>
              </a:rPr>
              <a:t>A BEMUTATÓ HÁZ </a:t>
            </a:r>
            <a:r>
              <a:rPr lang="hu-HU" sz="1800" dirty="0">
                <a:solidFill>
                  <a:srgbClr val="00B050"/>
                </a:solidFill>
              </a:rPr>
              <a:t>				   		</a:t>
            </a:r>
            <a:r>
              <a:rPr lang="hu-HU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r>
              <a:rPr lang="hu-HU" sz="24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 </a:t>
            </a: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</a:t>
            </a:r>
            <a:r>
              <a:rPr lang="hu-HU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WOLF CÉG</a:t>
            </a:r>
            <a:r>
              <a:rPr lang="hu-HU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</a:t>
            </a:r>
            <a:r>
              <a:rPr lang="hu-HU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u-HU" sz="2400" dirty="0">
                <a:solidFill>
                  <a:schemeClr val="tx1"/>
                </a:solidFill>
              </a:rPr>
              <a:t>VÁLASZTOTTUK</a:t>
            </a:r>
            <a:br>
              <a:rPr lang="hu-HU" sz="2400" dirty="0">
                <a:solidFill>
                  <a:schemeClr val="tx1"/>
                </a:solidFill>
              </a:rPr>
            </a:br>
            <a:r>
              <a:rPr lang="hu-HU" sz="2000" dirty="0">
                <a:solidFill>
                  <a:srgbClr val="00B050"/>
                </a:solidFill>
              </a:rPr>
              <a:t>   </a:t>
            </a:r>
            <a:r>
              <a:rPr lang="hu-HU" sz="2000" dirty="0" smtClean="0">
                <a:solidFill>
                  <a:srgbClr val="00B050"/>
                </a:solidFill>
              </a:rPr>
              <a:t>   </a:t>
            </a:r>
            <a:r>
              <a:rPr lang="hu-HU" sz="2000" dirty="0" smtClean="0">
                <a:solidFill>
                  <a:schemeClr val="tx1"/>
                </a:solidFill>
              </a:rPr>
              <a:t>„</a:t>
            </a:r>
            <a:r>
              <a:rPr lang="hu-HU" sz="2000" dirty="0">
                <a:solidFill>
                  <a:schemeClr val="tx1"/>
                </a:solidFill>
              </a:rPr>
              <a:t>KÜLSŐLEG  KÉSZ” FELÉPÍTÉSE  -  ELŐZETES GYÁRTÁSI RENDELÉSSEL  -  2 HÓNAP ALATT:</a:t>
            </a:r>
          </a:p>
        </p:txBody>
      </p:sp>
    </p:spTree>
    <p:extLst>
      <p:ext uri="{BB962C8B-B14F-4D97-AF65-F5344CB8AC3E}">
        <p14:creationId xmlns:p14="http://schemas.microsoft.com/office/powerpoint/2010/main" val="342464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FB20EC-7795-442B-94A2-F6D7644D5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442"/>
            <a:ext cx="3976777" cy="569344"/>
          </a:xfrm>
        </p:spPr>
        <p:txBody>
          <a:bodyPr>
            <a:normAutofit fontScale="90000"/>
          </a:bodyPr>
          <a:lstStyle/>
          <a:p>
            <a:r>
              <a:rPr lang="hu-HU" sz="2000" b="1" dirty="0" smtClean="0">
                <a:solidFill>
                  <a:srgbClr val="7030A0"/>
                </a:solidFill>
              </a:rPr>
              <a:t>2021. április  </a:t>
            </a:r>
            <a:r>
              <a:rPr lang="hu-HU" sz="2000" b="1" dirty="0">
                <a:solidFill>
                  <a:srgbClr val="7030A0"/>
                </a:solidFill>
              </a:rPr>
              <a:t>„kulcsra kész”</a:t>
            </a:r>
            <a:br>
              <a:rPr lang="hu-HU" sz="2000" b="1" dirty="0">
                <a:solidFill>
                  <a:srgbClr val="7030A0"/>
                </a:solidFill>
              </a:rPr>
            </a:br>
            <a:r>
              <a:rPr lang="hu-HU" sz="2000" b="1" dirty="0" smtClean="0">
                <a:solidFill>
                  <a:srgbClr val="7030A0"/>
                </a:solidFill>
              </a:rPr>
              <a:t>		Csajágon MEGTEKINTHETŐ </a:t>
            </a:r>
            <a:endParaRPr lang="hu-HU" sz="2000" b="1" dirty="0">
              <a:solidFill>
                <a:srgbClr val="7030A0"/>
              </a:solidFill>
            </a:endParaRP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1BA56122-2E8D-4852-BF58-A014791E0A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80" y="4181087"/>
            <a:ext cx="1958198" cy="2609299"/>
          </a:xfr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6B25323-9FE9-4996-9DA5-AAF5338BC6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459" y="3050431"/>
            <a:ext cx="1548438" cy="2063294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BE17218D-2C2B-4F51-A774-6383F4BC1CA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222" y="215660"/>
            <a:ext cx="3653720" cy="2742003"/>
          </a:xfrm>
          <a:prstGeom prst="rect">
            <a:avLst/>
          </a:prstGeom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55365B7F-E16A-41B2-9C2F-6788FE55E5C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777" y="169113"/>
            <a:ext cx="4361127" cy="3272891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A722C1B9-792E-4EBB-A327-CEF948C3DD8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60" y="3527077"/>
            <a:ext cx="4361127" cy="3057230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1B60AE23-EFED-459B-AEF2-2C3D18EBF25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09" y="3542331"/>
            <a:ext cx="4005956" cy="3142788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19FA5B9D-5CA1-4BDE-846E-9F8E6BDBB87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00" y="842098"/>
            <a:ext cx="3464375" cy="259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3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E1FBFC0-89A8-4A03-AD18-6F6B81675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35" y="36777"/>
            <a:ext cx="11146900" cy="92643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1800"/>
              </a:spcBef>
              <a:spcAft>
                <a:spcPts val="1800"/>
              </a:spcAft>
            </a:pPr>
            <a:r>
              <a:rPr lang="hu-HU" sz="2100" b="1" dirty="0">
                <a:solidFill>
                  <a:schemeClr val="tx1"/>
                </a:solidFill>
              </a:rPr>
              <a:t>HA ÖN KÍVÁNJA VÉGEZNI A BELSŐ MUNKÁKAT – MI ÁTADJUK </a:t>
            </a:r>
            <a:br>
              <a:rPr lang="hu-HU" sz="2100" b="1" dirty="0">
                <a:solidFill>
                  <a:schemeClr val="tx1"/>
                </a:solidFill>
              </a:rPr>
            </a:br>
            <a:r>
              <a:rPr lang="hu-HU" sz="2100" b="1" dirty="0">
                <a:solidFill>
                  <a:schemeClr val="tx1"/>
                </a:solidFill>
              </a:rPr>
              <a:t>DE AKÁR A KIVÁLASZTOTT HÁZAT „KÜLSŐLEG KÉSZEN” IS ÁTVEHETI 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94A09AC0-E541-4DE6-BAEB-22A4B1C2E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903" y="4322512"/>
            <a:ext cx="4213376" cy="2370025"/>
          </a:xfr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930D8210-0E3C-4783-BA12-E732B717C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873" y="280681"/>
            <a:ext cx="3453406" cy="1942541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1D78586C-940F-4FBF-BBE9-740D27A3C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383" y="1666522"/>
            <a:ext cx="2253124" cy="2162835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77770EEB-8D0B-4727-95AC-F474B39EB58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18" y="4711022"/>
            <a:ext cx="3441666" cy="1981515"/>
          </a:xfrm>
          <a:prstGeom prst="rect">
            <a:avLst/>
          </a:prstGeom>
        </p:spPr>
      </p:pic>
      <p:pic>
        <p:nvPicPr>
          <p:cNvPr id="17" name="Kép 16">
            <a:extLst>
              <a:ext uri="{FF2B5EF4-FFF2-40B4-BE49-F238E27FC236}">
                <a16:creationId xmlns:a16="http://schemas.microsoft.com/office/drawing/2014/main" id="{199FB8E7-CA4B-497F-A63F-C2CB7D9C3C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608" y="4706803"/>
            <a:ext cx="3775870" cy="1985734"/>
          </a:xfrm>
          <a:prstGeom prst="rect">
            <a:avLst/>
          </a:prstGeom>
        </p:spPr>
      </p:pic>
      <p:sp>
        <p:nvSpPr>
          <p:cNvPr id="19" name="Szövegdoboz 18">
            <a:extLst>
              <a:ext uri="{FF2B5EF4-FFF2-40B4-BE49-F238E27FC236}">
                <a16:creationId xmlns:a16="http://schemas.microsoft.com/office/drawing/2014/main" id="{EB6B629B-C53B-4B68-8173-117651379C6B}"/>
              </a:ext>
            </a:extLst>
          </p:cNvPr>
          <p:cNvSpPr txBox="1"/>
          <p:nvPr/>
        </p:nvSpPr>
        <p:spPr>
          <a:xfrm>
            <a:off x="241349" y="1058036"/>
            <a:ext cx="6846746" cy="42011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hu-HU" dirty="0"/>
              <a:t>Az épület :    - szigetelt beton alapon áll, teljesen zárt </a:t>
            </a:r>
          </a:p>
          <a:p>
            <a:r>
              <a:rPr lang="hu-HU" dirty="0"/>
              <a:t>                    - az alapban benne az alapvezetékezés </a:t>
            </a:r>
          </a:p>
          <a:p>
            <a:r>
              <a:rPr lang="hu-HU" dirty="0"/>
              <a:t>                         (a csatorna, víz, kandalló levegő szereléshez)</a:t>
            </a:r>
          </a:p>
          <a:p>
            <a:r>
              <a:rPr lang="hu-HU" dirty="0"/>
              <a:t>                    - külső ajtók-ablakok beépítve,</a:t>
            </a:r>
          </a:p>
          <a:p>
            <a:r>
              <a:rPr lang="hu-HU" dirty="0"/>
              <a:t>                    - belső falak, átjárók kialakítva </a:t>
            </a:r>
          </a:p>
          <a:p>
            <a:r>
              <a:rPr lang="hu-HU" dirty="0"/>
              <a:t>                    - az elektromos hálózathoz a csövezés a falban,</a:t>
            </a:r>
          </a:p>
          <a:p>
            <a:r>
              <a:rPr lang="hu-HU" dirty="0"/>
              <a:t>                         csatlakozási helyek kialakítva  </a:t>
            </a:r>
          </a:p>
          <a:p>
            <a:r>
              <a:rPr lang="hu-HU" dirty="0"/>
              <a:t>                    - a kémény kész, hatósági átvétellel</a:t>
            </a:r>
          </a:p>
          <a:p>
            <a:r>
              <a:rPr lang="hu-HU" dirty="0"/>
              <a:t>                    - a tető teljesen kész</a:t>
            </a:r>
            <a:r>
              <a:rPr lang="ru-RU" dirty="0"/>
              <a:t>,</a:t>
            </a:r>
            <a:r>
              <a:rPr lang="hu-HU" dirty="0"/>
              <a:t> bádogos munkával, </a:t>
            </a:r>
          </a:p>
          <a:p>
            <a:r>
              <a:rPr lang="hu-HU" dirty="0"/>
              <a:t>                         csatornákkal együtt </a:t>
            </a:r>
          </a:p>
          <a:p>
            <a:r>
              <a:rPr lang="hu-HU" dirty="0">
                <a:solidFill>
                  <a:srgbClr val="00B050"/>
                </a:solidFill>
              </a:rPr>
              <a:t> </a:t>
            </a:r>
          </a:p>
          <a:p>
            <a:r>
              <a:rPr lang="hu-HU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Szerződéskötéstől számítva </a:t>
            </a:r>
            <a:r>
              <a:rPr lang="hu-HU" sz="2400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max</a:t>
            </a:r>
            <a:r>
              <a:rPr lang="hu-HU" sz="24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 hónap alatt</a:t>
            </a:r>
          </a:p>
          <a:p>
            <a:endParaRPr lang="hu-HU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u-HU" dirty="0"/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6EBB086-6DEB-4C62-99B6-8E9134478D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81654" y="2535488"/>
            <a:ext cx="3410346" cy="15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74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2D9542F-7638-4531-9BC7-A817BB5FD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953" y="1029039"/>
            <a:ext cx="9609666" cy="660400"/>
          </a:xfrm>
        </p:spPr>
        <p:txBody>
          <a:bodyPr>
            <a:normAutofit/>
          </a:bodyPr>
          <a:lstStyle/>
          <a:p>
            <a:r>
              <a:rPr lang="hu-HU" sz="2800" b="1" dirty="0">
                <a:solidFill>
                  <a:schemeClr val="tx1"/>
                </a:solidFill>
              </a:rPr>
              <a:t>KULCSRAKÉSZ HÁZAT ADUNK ÁT – CSAK KÖLTÖZZÖN BE!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EE161D9-8414-4DBE-AC9F-C05F3DF438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215" y="1785234"/>
            <a:ext cx="9769202" cy="4962288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300000"/>
              </a:lnSpc>
              <a:buNone/>
            </a:pPr>
            <a:r>
              <a:rPr lang="hu-HU" b="1" dirty="0">
                <a:solidFill>
                  <a:schemeClr val="tx1"/>
                </a:solidFill>
              </a:rPr>
              <a:t>A KÍVÜLRŐL KÉSZ HÁZ TELJES BELSŐ MUNKÁINAK BEFEJEZÉSE</a:t>
            </a:r>
            <a:r>
              <a:rPr lang="hu-HU" dirty="0">
                <a:solidFill>
                  <a:schemeClr val="tx1"/>
                </a:solidFill>
              </a:rPr>
              <a:t>:</a:t>
            </a:r>
          </a:p>
          <a:p>
            <a:pPr>
              <a:spcBef>
                <a:spcPts val="1800"/>
              </a:spcBef>
            </a:pPr>
            <a:r>
              <a:rPr lang="hu-H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PADLÓ ÉS MENNYEZET KIALAKÍTÁSA 30 CM SZIGETELÉSSEL</a:t>
            </a:r>
          </a:p>
          <a:p>
            <a:r>
              <a:rPr lang="hu-H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BELSŐ AJTÓK BEHELYEZÉSE  - JAFHOLZ termékekkel (</a:t>
            </a:r>
            <a:r>
              <a:rPr kumimoji="0" lang="hu-HU" altLang="hu-HU" sz="1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www.jafholz.hu</a:t>
            </a:r>
            <a:r>
              <a:rPr lang="hu-HU" altLang="hu-H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kumimoji="0" lang="hu-HU" altLang="hu-HU" sz="15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HIDEG BURKOLATOK – ZALAKERÁMIA (www.zalakeramia.hu/menu/katalogus)</a:t>
            </a:r>
          </a:p>
          <a:p>
            <a:r>
              <a:rPr lang="hu-H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LAMINÁLT PADLÓ BURKOLATOK – JAFHOLZ  (</a:t>
            </a:r>
            <a:r>
              <a:rPr kumimoji="0" lang="hu-HU" altLang="hu-HU" sz="15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www.jafholz.hu) </a:t>
            </a:r>
            <a:endParaRPr lang="hu-HU" sz="1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hu-H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KÜLSŐ-BELSŐ FESTÉS – POLIFARBE (www.polifarbe.hu)</a:t>
            </a:r>
          </a:p>
          <a:p>
            <a:pPr marL="0" indent="0">
              <a:buNone/>
            </a:pPr>
            <a:r>
              <a:rPr lang="hu-H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FAJANSZOK - SZERELVÉNYEZÉS  (www.alfoldi.hu) „MOFÉM” szerelvényekkel (www.mofem.hu)</a:t>
            </a:r>
            <a:endParaRPr lang="hu-HU" sz="15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/>
            <a:r>
              <a:rPr lang="hu-H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FŰTÉS SZERELÉS - RIELLO kazán  (</a:t>
            </a:r>
            <a:r>
              <a:rPr lang="hu-H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https://www.riello.com/hungary</a:t>
            </a:r>
            <a:r>
              <a:rPr lang="hu-HU" sz="15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)</a:t>
            </a:r>
            <a:r>
              <a:rPr lang="hu-H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hu-H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és PURMO radiátorok (www.purmo.com/hu)</a:t>
            </a:r>
          </a:p>
          <a:p>
            <a:r>
              <a:rPr lang="hu-H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VILLANYSZERELÉS – Schneider </a:t>
            </a:r>
            <a:r>
              <a:rPr lang="hu-HU" sz="15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</a:t>
            </a:r>
            <a:r>
              <a:rPr lang="hu-H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termékek (https://www.se.com/hu/hu/)</a:t>
            </a:r>
          </a:p>
          <a:p>
            <a:pPr marL="0" indent="0">
              <a:buNone/>
            </a:pPr>
            <a:r>
              <a:rPr lang="hu-HU" sz="15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r>
              <a:rPr lang="hu-H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AZ ÁRAJÁNLATUNK   A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FENTI</a:t>
            </a:r>
            <a:r>
              <a:rPr lang="hu-H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TARTALMÚ </a:t>
            </a:r>
          </a:p>
          <a:p>
            <a:pPr marL="0" indent="0">
              <a:buNone/>
            </a:pPr>
            <a:r>
              <a:rPr lang="hu-H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</a:t>
            </a:r>
            <a:r>
              <a:rPr lang="hu-H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„STANDARD”  </a:t>
            </a:r>
            <a:r>
              <a:rPr lang="hu-H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MINŐSÉGRE SZÓL!</a:t>
            </a:r>
          </a:p>
          <a:p>
            <a:endParaRPr lang="hu-HU" sz="1400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A5B3FA41-4CEA-4947-86BC-BCB5DEE65266}"/>
              </a:ext>
            </a:extLst>
          </p:cNvPr>
          <p:cNvSpPr txBox="1"/>
          <p:nvPr/>
        </p:nvSpPr>
        <p:spPr>
          <a:xfrm>
            <a:off x="256720" y="293313"/>
            <a:ext cx="1111285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600" b="1" dirty="0"/>
              <a:t>ÁTVÁLLALJUK ÖNTŐL AZ ÉPÍTKEZÉS MINDEN FELADATÁT ÉS GONDJÁT!</a:t>
            </a:r>
          </a:p>
        </p:txBody>
      </p:sp>
    </p:spTree>
    <p:extLst>
      <p:ext uri="{BB962C8B-B14F-4D97-AF65-F5344CB8AC3E}">
        <p14:creationId xmlns:p14="http://schemas.microsoft.com/office/powerpoint/2010/main" val="2772378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19D88D2-1352-41B7-97F9-D72B485C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853" y="273054"/>
            <a:ext cx="8596668" cy="872067"/>
          </a:xfrm>
        </p:spPr>
        <p:txBody>
          <a:bodyPr/>
          <a:lstStyle/>
          <a:p>
            <a:r>
              <a:rPr lang="hu-HU" b="1" dirty="0">
                <a:solidFill>
                  <a:srgbClr val="7030A0"/>
                </a:solidFill>
              </a:rPr>
              <a:t>„PRÉMIUM” MINŐSÉG 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7D39A3F-E999-4B46-B89B-E490AB20E2E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41773" y="1218992"/>
            <a:ext cx="8208190" cy="5514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EGYÉNI IGÉNYEK SZERINT LEHETSÉGES MAGASABB </a:t>
            </a:r>
          </a:p>
          <a:p>
            <a:pPr marL="0" indent="0">
              <a:buNone/>
            </a:pPr>
            <a:r>
              <a:rPr lang="hu-HU" dirty="0"/>
              <a:t>		 MINŐSÉGŰ BELSŐ KIALAKÍTÁS </a:t>
            </a:r>
          </a:p>
          <a:p>
            <a:pPr marL="0" indent="0">
              <a:buNone/>
            </a:pPr>
            <a:r>
              <a:rPr lang="hu-HU" dirty="0"/>
              <a:t>			„PRÉMIUM” MEGRENDELÉS ESETÉN </a:t>
            </a:r>
          </a:p>
          <a:p>
            <a:r>
              <a:rPr lang="hu-HU" dirty="0"/>
              <a:t>EBBEN A MINŐSÉGBEN MÁS MÁRKÁJÚ ÉS MINŐSÉGŰ </a:t>
            </a:r>
          </a:p>
          <a:p>
            <a:pPr marL="0" indent="0">
              <a:buNone/>
            </a:pPr>
            <a:r>
              <a:rPr lang="hu-HU" dirty="0"/>
              <a:t>		ANYAGOKAT, TERMÉKEKET JAVASOLUNK: </a:t>
            </a:r>
          </a:p>
          <a:p>
            <a:pPr marL="0" indent="0">
              <a:buNone/>
            </a:pPr>
            <a:r>
              <a:rPr lang="hu-HU" dirty="0"/>
              <a:t>			</a:t>
            </a:r>
            <a:r>
              <a:rPr lang="hu-HU" sz="1400" dirty="0"/>
              <a:t>Pl.: VILLEROY &amp; BOCH szaniter,</a:t>
            </a:r>
          </a:p>
          <a:p>
            <a:pPr marL="0" indent="0">
              <a:buNone/>
            </a:pPr>
            <a:r>
              <a:rPr lang="hu-HU" sz="1400" dirty="0"/>
              <a:t>			TEKA STROHM szerelvények,</a:t>
            </a:r>
          </a:p>
          <a:p>
            <a:pPr marL="0" indent="0">
              <a:buNone/>
            </a:pPr>
            <a:r>
              <a:rPr lang="hu-HU" sz="1400" dirty="0"/>
              <a:t>			BURKOLÓANYAGOK Zalakerámia,</a:t>
            </a:r>
          </a:p>
          <a:p>
            <a:pPr marL="0" indent="0">
              <a:buNone/>
            </a:pPr>
            <a:r>
              <a:rPr lang="hu-HU" sz="1400" dirty="0"/>
              <a:t>			ELEKTROMOS SZERELVÉNYEK LEGRAND,</a:t>
            </a:r>
          </a:p>
          <a:p>
            <a:pPr marL="0" indent="0">
              <a:buNone/>
            </a:pPr>
            <a:r>
              <a:rPr lang="hu-HU" sz="1400" dirty="0"/>
              <a:t>			MEGÚJULÓ ENERGIÁVAL A FŰTÉST (napelem, geotermikus rendszer)</a:t>
            </a:r>
          </a:p>
          <a:p>
            <a:pPr marL="0" indent="0">
              <a:buNone/>
            </a:pPr>
            <a:r>
              <a:rPr lang="hu-HU" dirty="0"/>
              <a:t>     </a:t>
            </a:r>
          </a:p>
          <a:p>
            <a:pPr marL="0" indent="0">
              <a:buNone/>
            </a:pPr>
            <a:r>
              <a:rPr lang="hu-H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EZEKET AZ IGÉNYEKET EGYEZTETJÜK, ÉS </a:t>
            </a:r>
          </a:p>
          <a:p>
            <a:pPr marL="0" indent="0">
              <a:buNone/>
            </a:pPr>
            <a:r>
              <a:rPr lang="hu-H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   KÜLÖN MEGÁLLAPODÁS ALAPJÁN TELJESÍTJÜK</a:t>
            </a:r>
          </a:p>
          <a:p>
            <a:endParaRPr lang="hu-HU" b="1" i="1" u="sng" dirty="0">
              <a:solidFill>
                <a:schemeClr val="bg1"/>
              </a:solidFill>
              <a:hlinkClick r:id="rId2">
                <a:extLst>
                  <a:ext uri="{A12FA001-AC4F-418D-AE19-62706E023703}">
                    <ahyp:hlinkClr xmlns=""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C35C1C25-AF2F-4D5F-9B0C-99B443F988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31" y="436494"/>
            <a:ext cx="5427141" cy="305276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054B099-D09E-4AFB-A55A-94473F985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456" y="3854135"/>
            <a:ext cx="3575708" cy="238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285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C5ED8C-0DFF-4885-8BA3-7029C8231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197" y="239533"/>
            <a:ext cx="8596668" cy="1320800"/>
          </a:xfrm>
        </p:spPr>
        <p:txBody>
          <a:bodyPr/>
          <a:lstStyle/>
          <a:p>
            <a:r>
              <a:rPr lang="hu-HU" b="1" dirty="0" smtClean="0">
                <a:solidFill>
                  <a:srgbClr val="7030A0"/>
                </a:solidFill>
              </a:rPr>
              <a:t>INFORMATÍV ÁRAK</a:t>
            </a:r>
            <a:r>
              <a:rPr lang="hu-HU" sz="3600" b="1" dirty="0" smtClean="0">
                <a:solidFill>
                  <a:srgbClr val="7030A0"/>
                </a:solidFill>
              </a:rPr>
              <a:t> </a:t>
            </a:r>
            <a:r>
              <a:rPr lang="hu-HU" sz="3600" b="1" dirty="0">
                <a:solidFill>
                  <a:srgbClr val="7030A0"/>
                </a:solidFill>
              </a:rPr>
              <a:t>típusok szerint:</a:t>
            </a:r>
            <a:br>
              <a:rPr lang="hu-HU" sz="3600" b="1" dirty="0">
                <a:solidFill>
                  <a:srgbClr val="7030A0"/>
                </a:solidFill>
              </a:rPr>
            </a:br>
            <a:endParaRPr lang="hu-HU" b="1" dirty="0">
              <a:solidFill>
                <a:srgbClr val="7030A0"/>
              </a:solidFill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1176083A-715F-4622-B04B-7BE046D426E3}"/>
              </a:ext>
            </a:extLst>
          </p:cNvPr>
          <p:cNvSpPr txBox="1"/>
          <p:nvPr/>
        </p:nvSpPr>
        <p:spPr>
          <a:xfrm>
            <a:off x="849459" y="5647862"/>
            <a:ext cx="9527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árak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2022. 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február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bázison készültek. A szerződés időpontjában aktuális, </a:t>
            </a:r>
          </a:p>
          <a:p>
            <a:pPr algn="ctr"/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esetleges </a:t>
            </a:r>
            <a:r>
              <a:rPr lang="hu-HU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árváltozásokat</a:t>
            </a:r>
            <a:r>
              <a:rPr lang="hu-HU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szerződéskor egyeztetjük.</a:t>
            </a:r>
            <a:r>
              <a:rPr lang="hu-H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graphicFrame>
        <p:nvGraphicFramePr>
          <p:cNvPr id="6" name="Tartalom hely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7298688"/>
              </p:ext>
            </p:extLst>
          </p:nvPr>
        </p:nvGraphicFramePr>
        <p:xfrm>
          <a:off x="482404" y="940926"/>
          <a:ext cx="10760361" cy="46845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6606">
                  <a:extLst>
                    <a:ext uri="{9D8B030D-6E8A-4147-A177-3AD203B41FA5}">
                      <a16:colId xmlns:a16="http://schemas.microsoft.com/office/drawing/2014/main" val="1152459335"/>
                    </a:ext>
                  </a:extLst>
                </a:gridCol>
                <a:gridCol w="1112429">
                  <a:extLst>
                    <a:ext uri="{9D8B030D-6E8A-4147-A177-3AD203B41FA5}">
                      <a16:colId xmlns:a16="http://schemas.microsoft.com/office/drawing/2014/main" val="456022069"/>
                    </a:ext>
                  </a:extLst>
                </a:gridCol>
                <a:gridCol w="1048559">
                  <a:extLst>
                    <a:ext uri="{9D8B030D-6E8A-4147-A177-3AD203B41FA5}">
                      <a16:colId xmlns:a16="http://schemas.microsoft.com/office/drawing/2014/main" val="2714495556"/>
                    </a:ext>
                  </a:extLst>
                </a:gridCol>
                <a:gridCol w="1362594">
                  <a:extLst>
                    <a:ext uri="{9D8B030D-6E8A-4147-A177-3AD203B41FA5}">
                      <a16:colId xmlns:a16="http://schemas.microsoft.com/office/drawing/2014/main" val="2961640853"/>
                    </a:ext>
                  </a:extLst>
                </a:gridCol>
                <a:gridCol w="1532252">
                  <a:extLst>
                    <a:ext uri="{9D8B030D-6E8A-4147-A177-3AD203B41FA5}">
                      <a16:colId xmlns:a16="http://schemas.microsoft.com/office/drawing/2014/main" val="1264977981"/>
                    </a:ext>
                  </a:extLst>
                </a:gridCol>
                <a:gridCol w="1304709">
                  <a:extLst>
                    <a:ext uri="{9D8B030D-6E8A-4147-A177-3AD203B41FA5}">
                      <a16:colId xmlns:a16="http://schemas.microsoft.com/office/drawing/2014/main" val="695459689"/>
                    </a:ext>
                  </a:extLst>
                </a:gridCol>
                <a:gridCol w="1466606">
                  <a:extLst>
                    <a:ext uri="{9D8B030D-6E8A-4147-A177-3AD203B41FA5}">
                      <a16:colId xmlns:a16="http://schemas.microsoft.com/office/drawing/2014/main" val="1336972580"/>
                    </a:ext>
                  </a:extLst>
                </a:gridCol>
                <a:gridCol w="1466606">
                  <a:extLst>
                    <a:ext uri="{9D8B030D-6E8A-4147-A177-3AD203B41FA5}">
                      <a16:colId xmlns:a16="http://schemas.microsoft.com/office/drawing/2014/main" val="3653792630"/>
                    </a:ext>
                  </a:extLst>
                </a:gridCol>
              </a:tblGrid>
              <a:tr h="18478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hu-HU" sz="1500">
                          <a:effectLst/>
                        </a:rPr>
                        <a:t> </a:t>
                      </a:r>
                      <a:endParaRPr lang="hu-H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hu-HU" sz="1500">
                          <a:effectLst/>
                        </a:rPr>
                        <a:t>Típus 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hu-HU" sz="1500">
                          <a:effectLst/>
                        </a:rPr>
                        <a:t> </a:t>
                      </a:r>
                      <a:endParaRPr lang="hu-H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1500"/>
                        </a:spcAft>
                      </a:pPr>
                      <a:r>
                        <a:rPr lang="hu-HU" sz="1500">
                          <a:effectLst/>
                        </a:rPr>
                        <a:t>Beépített m</a:t>
                      </a:r>
                      <a:r>
                        <a:rPr lang="hu-HU" sz="1500" baseline="30000">
                          <a:effectLst/>
                        </a:rPr>
                        <a:t>2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 </a:t>
                      </a:r>
                      <a:endParaRPr lang="hu-H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Belső</a:t>
                      </a:r>
                      <a:br>
                        <a:rPr lang="hu-HU" sz="1500">
                          <a:effectLst/>
                        </a:rPr>
                      </a:br>
                      <a:r>
                        <a:rPr lang="hu-HU" sz="1500">
                          <a:effectLst/>
                        </a:rPr>
                        <a:t>lakótér</a:t>
                      </a:r>
                      <a:endParaRPr lang="hu-H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 m</a:t>
                      </a:r>
                      <a:r>
                        <a:rPr lang="hu-HU" sz="1500" baseline="30000">
                          <a:effectLst/>
                        </a:rPr>
                        <a:t>2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 </a:t>
                      </a:r>
                      <a:endParaRPr lang="hu-H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NETTÓ ÁR</a:t>
                      </a:r>
                      <a:endParaRPr lang="hu-H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„Kívül kész”  </a:t>
                      </a:r>
                      <a:endParaRPr lang="hu-H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(1 sz. leírás)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 </a:t>
                      </a:r>
                      <a:endParaRPr lang="hu-H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NETTÓ ÁR</a:t>
                      </a:r>
                      <a:endParaRPr lang="hu-H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„Kulcsrakész”</a:t>
                      </a:r>
                      <a:br>
                        <a:rPr lang="hu-HU" sz="1500">
                          <a:effectLst/>
                        </a:rPr>
                      </a:br>
                      <a:r>
                        <a:rPr lang="hu-HU" sz="1500">
                          <a:effectLst/>
                        </a:rPr>
                        <a:t>(2 sz. leírás)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 </a:t>
                      </a:r>
                      <a:endParaRPr lang="hu-H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 </a:t>
                      </a:r>
                      <a:endParaRPr lang="hu-H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5 % ÁFA</a:t>
                      </a:r>
                      <a:br>
                        <a:rPr lang="hu-HU" sz="1500">
                          <a:effectLst/>
                        </a:rPr>
                      </a:b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 </a:t>
                      </a:r>
                      <a:endParaRPr lang="hu-H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BRUTTÓ ÁR</a:t>
                      </a:r>
                      <a:endParaRPr lang="hu-H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„Kulcsrakész”</a:t>
                      </a:r>
                      <a:endParaRPr lang="hu-H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(Telekkel együtt)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 </a:t>
                      </a:r>
                      <a:endParaRPr lang="hu-H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BRUTTÓ ÁR/m</a:t>
                      </a:r>
                      <a:r>
                        <a:rPr lang="hu-HU" sz="1500" baseline="30000">
                          <a:effectLst/>
                        </a:rPr>
                        <a:t>2</a:t>
                      </a:r>
                      <a:endParaRPr lang="hu-H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(Telekkel</a:t>
                      </a:r>
                      <a:endParaRPr lang="hu-HU" sz="90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500">
                          <a:effectLst/>
                        </a:rPr>
                        <a:t>együtt)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extLst>
                  <a:ext uri="{0D108BD9-81ED-4DB2-BD59-A6C34878D82A}">
                    <a16:rowId xmlns:a16="http://schemas.microsoft.com/office/drawing/2014/main" val="1757156049"/>
                  </a:ext>
                </a:extLst>
              </a:tr>
              <a:tr h="6356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 dirty="0">
                          <a:effectLst/>
                        </a:rPr>
                        <a:t>Csajág</a:t>
                      </a:r>
                      <a:endParaRPr lang="hu-H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u-HU" sz="13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 dirty="0" smtClean="0">
                          <a:effectLst/>
                        </a:rPr>
                        <a:t>+ </a:t>
                      </a:r>
                      <a:r>
                        <a:rPr lang="hu-HU" sz="1300" dirty="0">
                          <a:effectLst/>
                        </a:rPr>
                        <a:t>30 m2 garázs</a:t>
                      </a:r>
                      <a:endParaRPr lang="hu-H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171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 dirty="0">
                          <a:effectLst/>
                        </a:rPr>
                        <a:t>141</a:t>
                      </a:r>
                      <a:endParaRPr lang="hu-H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u-HU" sz="13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 dirty="0" smtClean="0">
                          <a:effectLst/>
                        </a:rPr>
                        <a:t>30</a:t>
                      </a:r>
                      <a:endParaRPr lang="hu-H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67 500 000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98 000 000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4 900 000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 dirty="0">
                          <a:effectLst/>
                        </a:rPr>
                        <a:t>102 900 000</a:t>
                      </a:r>
                      <a:endParaRPr lang="hu-H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u-HU" sz="13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 dirty="0" smtClean="0">
                          <a:effectLst/>
                        </a:rPr>
                        <a:t>6</a:t>
                      </a:r>
                      <a:r>
                        <a:rPr lang="hu-HU" sz="1300" dirty="0">
                          <a:effectLst/>
                        </a:rPr>
                        <a:t> 000 000</a:t>
                      </a:r>
                      <a:endParaRPr lang="hu-H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 dirty="0">
                          <a:effectLst/>
                        </a:rPr>
                        <a:t>729 787</a:t>
                      </a:r>
                      <a:endParaRPr lang="hu-H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u-HU" sz="13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 dirty="0" smtClean="0">
                          <a:effectLst/>
                        </a:rPr>
                        <a:t>200 </a:t>
                      </a:r>
                      <a:r>
                        <a:rPr lang="hu-HU" sz="1300" dirty="0">
                          <a:effectLst/>
                        </a:rPr>
                        <a:t>000</a:t>
                      </a:r>
                      <a:endParaRPr lang="hu-H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extLst>
                  <a:ext uri="{0D108BD9-81ED-4DB2-BD59-A6C34878D82A}">
                    <a16:rowId xmlns:a16="http://schemas.microsoft.com/office/drawing/2014/main" val="3457957429"/>
                  </a:ext>
                </a:extLst>
              </a:tr>
              <a:tr h="3894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Levendula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147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 dirty="0">
                          <a:effectLst/>
                        </a:rPr>
                        <a:t>120</a:t>
                      </a:r>
                      <a:endParaRPr lang="hu-H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61 500 000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87 500 000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4 375 000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91 875 000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765 625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extLst>
                  <a:ext uri="{0D108BD9-81ED-4DB2-BD59-A6C34878D82A}">
                    <a16:rowId xmlns:a16="http://schemas.microsoft.com/office/drawing/2014/main" val="1485965423"/>
                  </a:ext>
                </a:extLst>
              </a:tr>
              <a:tr h="3894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Újhegy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130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 dirty="0">
                          <a:effectLst/>
                        </a:rPr>
                        <a:t>104</a:t>
                      </a:r>
                      <a:endParaRPr lang="hu-H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59 000 000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85 000 000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4 250 000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89 250 000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858 173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extLst>
                  <a:ext uri="{0D108BD9-81ED-4DB2-BD59-A6C34878D82A}">
                    <a16:rowId xmlns:a16="http://schemas.microsoft.com/office/drawing/2014/main" val="364548982"/>
                  </a:ext>
                </a:extLst>
              </a:tr>
              <a:tr h="9197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 dirty="0">
                          <a:effectLst/>
                        </a:rPr>
                        <a:t>Jázmin </a:t>
                      </a:r>
                      <a:endParaRPr lang="hu-H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u-HU" sz="8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 dirty="0" smtClean="0">
                          <a:effectLst/>
                        </a:rPr>
                        <a:t>+ </a:t>
                      </a:r>
                      <a:r>
                        <a:rPr lang="hu-HU" sz="1300" dirty="0">
                          <a:effectLst/>
                        </a:rPr>
                        <a:t>22 </a:t>
                      </a:r>
                      <a:r>
                        <a:rPr lang="hu-HU" sz="1500" dirty="0">
                          <a:effectLst/>
                        </a:rPr>
                        <a:t>m</a:t>
                      </a:r>
                      <a:r>
                        <a:rPr lang="hu-HU" sz="1500" baseline="30000" dirty="0">
                          <a:effectLst/>
                        </a:rPr>
                        <a:t>2</a:t>
                      </a:r>
                      <a:r>
                        <a:rPr lang="hu-HU" sz="1300" dirty="0">
                          <a:effectLst/>
                        </a:rPr>
                        <a:t> fedett terasz</a:t>
                      </a:r>
                      <a:endParaRPr lang="hu-H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116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 dirty="0">
                          <a:effectLst/>
                        </a:rPr>
                        <a:t>94</a:t>
                      </a:r>
                      <a:endParaRPr lang="hu-H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u-HU" sz="13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 dirty="0" smtClean="0">
                          <a:effectLst/>
                        </a:rPr>
                        <a:t>22</a:t>
                      </a:r>
                      <a:endParaRPr lang="hu-H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53 000 000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77 500 000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3 875 000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 dirty="0">
                          <a:effectLst/>
                        </a:rPr>
                        <a:t>81 375 000</a:t>
                      </a:r>
                      <a:endParaRPr lang="hu-H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u-HU" sz="13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 dirty="0" smtClean="0">
                          <a:effectLst/>
                        </a:rPr>
                        <a:t>3</a:t>
                      </a:r>
                      <a:r>
                        <a:rPr lang="hu-HU" sz="1300" dirty="0">
                          <a:effectLst/>
                        </a:rPr>
                        <a:t> 887 000</a:t>
                      </a:r>
                      <a:endParaRPr lang="hu-H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 dirty="0">
                          <a:effectLst/>
                        </a:rPr>
                        <a:t>865 691</a:t>
                      </a:r>
                      <a:endParaRPr lang="hu-HU" sz="9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hu-HU" sz="13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 dirty="0" smtClean="0">
                          <a:effectLst/>
                        </a:rPr>
                        <a:t>177 </a:t>
                      </a:r>
                      <a:r>
                        <a:rPr lang="hu-HU" sz="1300" dirty="0">
                          <a:effectLst/>
                        </a:rPr>
                        <a:t>000</a:t>
                      </a:r>
                      <a:endParaRPr lang="hu-H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extLst>
                  <a:ext uri="{0D108BD9-81ED-4DB2-BD59-A6C34878D82A}">
                    <a16:rowId xmlns:a16="http://schemas.microsoft.com/office/drawing/2014/main" val="3984006793"/>
                  </a:ext>
                </a:extLst>
              </a:tr>
              <a:tr h="3894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Ibolya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99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80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50 500 000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70 500 000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3 525 000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>
                          <a:effectLst/>
                        </a:rPr>
                        <a:t>74 025 000</a:t>
                      </a:r>
                      <a:endParaRPr lang="hu-H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300" dirty="0">
                          <a:effectLst/>
                        </a:rPr>
                        <a:t>925 313</a:t>
                      </a:r>
                      <a:endParaRPr lang="hu-H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678" marR="61678" marT="61678" marB="61678"/>
                </a:tc>
                <a:extLst>
                  <a:ext uri="{0D108BD9-81ED-4DB2-BD59-A6C34878D82A}">
                    <a16:rowId xmlns:a16="http://schemas.microsoft.com/office/drawing/2014/main" val="35480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3257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FE197FB-25A8-4821-9878-00FA0982A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614" y="505097"/>
            <a:ext cx="10722186" cy="1320800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chemeClr val="tx1"/>
                </a:solidFill>
              </a:rPr>
              <a:t>HASZNÁLJA KI A RENDKÍVÜLI ADÓZÁSI ÉS 													TÁMOGATÁSI KEDVEZMÉNYEKET</a:t>
            </a:r>
          </a:p>
        </p:txBody>
      </p:sp>
      <p:sp>
        <p:nvSpPr>
          <p:cNvPr id="5" name="Tartalom helye 2">
            <a:extLst>
              <a:ext uri="{FF2B5EF4-FFF2-40B4-BE49-F238E27FC236}">
                <a16:creationId xmlns:a16="http://schemas.microsoft.com/office/drawing/2014/main" id="{64F21872-7C35-40DD-9701-59D782BE0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3373" y="2029960"/>
            <a:ext cx="8596668" cy="4392611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/>
              <a:t>  </a:t>
            </a:r>
            <a:r>
              <a:rPr lang="hu-HU" sz="2000" dirty="0"/>
              <a:t>A Kormány döntése alapján 2021. január 1. és 2022. december 31. között engedélyezett új lakásvásárlás estén az ÁFA 27% helyett CSAK 5%!</a:t>
            </a:r>
          </a:p>
          <a:p>
            <a:pPr marL="0" indent="0" algn="ctr">
              <a:buNone/>
            </a:pPr>
            <a:r>
              <a:rPr lang="hu-HU" sz="2000" dirty="0">
                <a:solidFill>
                  <a:srgbClr val="FF0000"/>
                </a:solidFill>
              </a:rPr>
              <a:t>NE HAGYJA KI EZT A 22% ADÓKEDVEZMÉNYT!</a:t>
            </a:r>
          </a:p>
          <a:p>
            <a:pPr marL="0" indent="0" algn="ctr">
              <a:buNone/>
            </a:pPr>
            <a:r>
              <a:rPr lang="hu-HU" sz="2000" dirty="0"/>
              <a:t>Aki igénybe veszi a CSOK kedvezményt és új házat vásárol, annak:</a:t>
            </a:r>
          </a:p>
          <a:p>
            <a:pPr marL="0" indent="0" algn="ctr">
              <a:buNone/>
            </a:pPr>
            <a:r>
              <a:rPr lang="hu-HU" sz="2000" dirty="0"/>
              <a:t>Csajág adottsága alapján  érvényes a </a:t>
            </a:r>
            <a:r>
              <a:rPr lang="hu-HU" sz="2000" dirty="0">
                <a:solidFill>
                  <a:schemeClr val="bg1"/>
                </a:solidFill>
              </a:rPr>
              <a:t>FALUSI CSOK + </a:t>
            </a:r>
            <a:r>
              <a:rPr lang="hu-HU" sz="2000" dirty="0"/>
              <a:t>kedvezmény is!</a:t>
            </a:r>
          </a:p>
          <a:p>
            <a:pPr marL="0" indent="0" algn="ctr">
              <a:buNone/>
            </a:pPr>
            <a:r>
              <a:rPr lang="hu-HU" sz="2000" dirty="0"/>
              <a:t>    - még az </a:t>
            </a:r>
            <a:r>
              <a:rPr lang="hu-HU" sz="2000" dirty="0">
                <a:solidFill>
                  <a:schemeClr val="bg1"/>
                </a:solidFill>
              </a:rPr>
              <a:t>5% ÁFÁ-t is </a:t>
            </a:r>
            <a:r>
              <a:rPr lang="hu-HU" sz="2000" dirty="0"/>
              <a:t>visszatéríti az állam</a:t>
            </a:r>
          </a:p>
          <a:p>
            <a:pPr marL="0" indent="0" algn="ctr">
              <a:buNone/>
            </a:pPr>
            <a:r>
              <a:rPr lang="hu-HU" sz="2000" dirty="0"/>
              <a:t>    - NEM kell megfizetni a  </a:t>
            </a:r>
            <a:r>
              <a:rPr lang="hu-HU" sz="2000" dirty="0">
                <a:solidFill>
                  <a:schemeClr val="bg1"/>
                </a:solidFill>
              </a:rPr>
              <a:t>4%</a:t>
            </a:r>
            <a:r>
              <a:rPr lang="hu-HU" sz="2000" dirty="0"/>
              <a:t> vagyonátruházási  illetéket</a:t>
            </a:r>
          </a:p>
          <a:p>
            <a:pPr marL="0" indent="0" algn="ctr">
              <a:buNone/>
            </a:pPr>
            <a:r>
              <a:rPr lang="hu-HU" sz="2000" dirty="0">
                <a:solidFill>
                  <a:schemeClr val="bg1"/>
                </a:solidFill>
              </a:rPr>
              <a:t>A  kapott CSOK TÁMOGATÁSON KÍVÜL HASZNÁLJA EZT A 31% KEDVEZMÉNYT </a:t>
            </a:r>
          </a:p>
          <a:p>
            <a:pPr marL="0" indent="0" algn="ctr"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8483496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7" name="Freeform 3967"/>
          <p:cNvSpPr/>
          <p:nvPr/>
        </p:nvSpPr>
        <p:spPr>
          <a:xfrm>
            <a:off x="1246119" y="2334"/>
            <a:ext cx="9699590" cy="6858288"/>
          </a:xfrm>
          <a:custGeom>
            <a:avLst/>
            <a:gdLst/>
            <a:ahLst/>
            <a:cxnLst/>
            <a:rect l="0" t="0" r="0" b="0"/>
            <a:pathLst>
              <a:path w="10692002" h="7559992">
                <a:moveTo>
                  <a:pt x="0" y="0"/>
                </a:moveTo>
                <a:lnTo>
                  <a:pt x="10692002" y="0"/>
                </a:lnTo>
                <a:lnTo>
                  <a:pt x="10692002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68" name="Freeform 3968"/>
          <p:cNvSpPr/>
          <p:nvPr/>
        </p:nvSpPr>
        <p:spPr>
          <a:xfrm>
            <a:off x="1246119" y="2334"/>
            <a:ext cx="808304" cy="6858288"/>
          </a:xfrm>
          <a:custGeom>
            <a:avLst/>
            <a:gdLst/>
            <a:ahLst/>
            <a:cxnLst/>
            <a:rect l="0" t="0" r="0" b="0"/>
            <a:pathLst>
              <a:path w="891006" h="7559992">
                <a:moveTo>
                  <a:pt x="0" y="0"/>
                </a:moveTo>
                <a:lnTo>
                  <a:pt x="891006" y="0"/>
                </a:lnTo>
                <a:lnTo>
                  <a:pt x="891006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69" name="Freeform 3969"/>
          <p:cNvSpPr/>
          <p:nvPr/>
        </p:nvSpPr>
        <p:spPr>
          <a:xfrm>
            <a:off x="2054423" y="2334"/>
            <a:ext cx="808294" cy="6858288"/>
          </a:xfrm>
          <a:custGeom>
            <a:avLst/>
            <a:gdLst/>
            <a:ahLst/>
            <a:cxnLst/>
            <a:rect l="0" t="0" r="0" b="0"/>
            <a:pathLst>
              <a:path w="890994" h="7559992">
                <a:moveTo>
                  <a:pt x="890994" y="0"/>
                </a:moveTo>
                <a:lnTo>
                  <a:pt x="0" y="0"/>
                </a:lnTo>
                <a:lnTo>
                  <a:pt x="0" y="7559992"/>
                </a:lnTo>
                <a:lnTo>
                  <a:pt x="890994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70" name="Freeform 3970"/>
          <p:cNvSpPr/>
          <p:nvPr/>
        </p:nvSpPr>
        <p:spPr>
          <a:xfrm>
            <a:off x="2862717" y="2334"/>
            <a:ext cx="808293" cy="6858288"/>
          </a:xfrm>
          <a:custGeom>
            <a:avLst/>
            <a:gdLst/>
            <a:ahLst/>
            <a:cxnLst/>
            <a:rect l="0" t="0" r="0" b="0"/>
            <a:pathLst>
              <a:path w="890993" h="7559992">
                <a:moveTo>
                  <a:pt x="0" y="0"/>
                </a:moveTo>
                <a:lnTo>
                  <a:pt x="890993" y="0"/>
                </a:lnTo>
                <a:lnTo>
                  <a:pt x="890993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71" name="Freeform 3971"/>
          <p:cNvSpPr/>
          <p:nvPr/>
        </p:nvSpPr>
        <p:spPr>
          <a:xfrm>
            <a:off x="3671010" y="2334"/>
            <a:ext cx="808305" cy="6858288"/>
          </a:xfrm>
          <a:custGeom>
            <a:avLst/>
            <a:gdLst/>
            <a:ahLst/>
            <a:cxnLst/>
            <a:rect l="0" t="0" r="0" b="0"/>
            <a:pathLst>
              <a:path w="891007" h="7559992">
                <a:moveTo>
                  <a:pt x="891007" y="0"/>
                </a:moveTo>
                <a:lnTo>
                  <a:pt x="0" y="0"/>
                </a:lnTo>
                <a:lnTo>
                  <a:pt x="0" y="7559992"/>
                </a:lnTo>
                <a:lnTo>
                  <a:pt x="891007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72" name="Freeform 3972"/>
          <p:cNvSpPr/>
          <p:nvPr/>
        </p:nvSpPr>
        <p:spPr>
          <a:xfrm>
            <a:off x="4479315" y="2334"/>
            <a:ext cx="808294" cy="6858288"/>
          </a:xfrm>
          <a:custGeom>
            <a:avLst/>
            <a:gdLst/>
            <a:ahLst/>
            <a:cxnLst/>
            <a:rect l="0" t="0" r="0" b="0"/>
            <a:pathLst>
              <a:path w="890994" h="7559992">
                <a:moveTo>
                  <a:pt x="0" y="0"/>
                </a:moveTo>
                <a:lnTo>
                  <a:pt x="890994" y="0"/>
                </a:lnTo>
                <a:lnTo>
                  <a:pt x="890994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73" name="Freeform 3973"/>
          <p:cNvSpPr/>
          <p:nvPr/>
        </p:nvSpPr>
        <p:spPr>
          <a:xfrm>
            <a:off x="5287609" y="2334"/>
            <a:ext cx="808304" cy="6858288"/>
          </a:xfrm>
          <a:custGeom>
            <a:avLst/>
            <a:gdLst/>
            <a:ahLst/>
            <a:cxnLst/>
            <a:rect l="0" t="0" r="0" b="0"/>
            <a:pathLst>
              <a:path w="891006" h="7559992">
                <a:moveTo>
                  <a:pt x="891006" y="0"/>
                </a:moveTo>
                <a:lnTo>
                  <a:pt x="0" y="0"/>
                </a:lnTo>
                <a:lnTo>
                  <a:pt x="0" y="7559992"/>
                </a:lnTo>
                <a:lnTo>
                  <a:pt x="891006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74" name="Freeform 3974"/>
          <p:cNvSpPr/>
          <p:nvPr/>
        </p:nvSpPr>
        <p:spPr>
          <a:xfrm>
            <a:off x="6095913" y="2334"/>
            <a:ext cx="808294" cy="6858288"/>
          </a:xfrm>
          <a:custGeom>
            <a:avLst/>
            <a:gdLst/>
            <a:ahLst/>
            <a:cxnLst/>
            <a:rect l="0" t="0" r="0" b="0"/>
            <a:pathLst>
              <a:path w="890994" h="7559992">
                <a:moveTo>
                  <a:pt x="0" y="0"/>
                </a:moveTo>
                <a:lnTo>
                  <a:pt x="890994" y="0"/>
                </a:lnTo>
                <a:lnTo>
                  <a:pt x="890994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75" name="Freeform 3975"/>
          <p:cNvSpPr/>
          <p:nvPr/>
        </p:nvSpPr>
        <p:spPr>
          <a:xfrm>
            <a:off x="6904207" y="2334"/>
            <a:ext cx="808305" cy="6858288"/>
          </a:xfrm>
          <a:custGeom>
            <a:avLst/>
            <a:gdLst/>
            <a:ahLst/>
            <a:cxnLst/>
            <a:rect l="0" t="0" r="0" b="0"/>
            <a:pathLst>
              <a:path w="891007" h="7559992">
                <a:moveTo>
                  <a:pt x="891007" y="0"/>
                </a:moveTo>
                <a:lnTo>
                  <a:pt x="0" y="0"/>
                </a:lnTo>
                <a:lnTo>
                  <a:pt x="0" y="7559992"/>
                </a:lnTo>
                <a:lnTo>
                  <a:pt x="891007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77" name="Freeform 3977"/>
          <p:cNvSpPr/>
          <p:nvPr/>
        </p:nvSpPr>
        <p:spPr>
          <a:xfrm>
            <a:off x="7712512" y="2334"/>
            <a:ext cx="808294" cy="6858288"/>
          </a:xfrm>
          <a:custGeom>
            <a:avLst/>
            <a:gdLst/>
            <a:ahLst/>
            <a:cxnLst/>
            <a:rect l="0" t="0" r="0" b="0"/>
            <a:pathLst>
              <a:path w="890994" h="7559992">
                <a:moveTo>
                  <a:pt x="0" y="0"/>
                </a:moveTo>
                <a:lnTo>
                  <a:pt x="890994" y="0"/>
                </a:lnTo>
                <a:lnTo>
                  <a:pt x="890994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78" name="Freeform 3978"/>
          <p:cNvSpPr/>
          <p:nvPr/>
        </p:nvSpPr>
        <p:spPr>
          <a:xfrm>
            <a:off x="8520806" y="2334"/>
            <a:ext cx="808304" cy="6858288"/>
          </a:xfrm>
          <a:custGeom>
            <a:avLst/>
            <a:gdLst/>
            <a:ahLst/>
            <a:cxnLst/>
            <a:rect l="0" t="0" r="0" b="0"/>
            <a:pathLst>
              <a:path w="891006" h="7559992">
                <a:moveTo>
                  <a:pt x="891006" y="0"/>
                </a:moveTo>
                <a:lnTo>
                  <a:pt x="0" y="0"/>
                </a:lnTo>
                <a:lnTo>
                  <a:pt x="0" y="7559992"/>
                </a:lnTo>
                <a:lnTo>
                  <a:pt x="891006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79" name="Freeform 3979"/>
          <p:cNvSpPr/>
          <p:nvPr/>
        </p:nvSpPr>
        <p:spPr>
          <a:xfrm>
            <a:off x="9329110" y="2334"/>
            <a:ext cx="808294" cy="6858288"/>
          </a:xfrm>
          <a:custGeom>
            <a:avLst/>
            <a:gdLst/>
            <a:ahLst/>
            <a:cxnLst/>
            <a:rect l="0" t="0" r="0" b="0"/>
            <a:pathLst>
              <a:path w="890994" h="7559992">
                <a:moveTo>
                  <a:pt x="0" y="0"/>
                </a:moveTo>
                <a:lnTo>
                  <a:pt x="890994" y="0"/>
                </a:lnTo>
                <a:lnTo>
                  <a:pt x="890994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80" name="Freeform 3980"/>
          <p:cNvSpPr/>
          <p:nvPr/>
        </p:nvSpPr>
        <p:spPr>
          <a:xfrm>
            <a:off x="10137404" y="2334"/>
            <a:ext cx="808305" cy="6858288"/>
          </a:xfrm>
          <a:custGeom>
            <a:avLst/>
            <a:gdLst/>
            <a:ahLst/>
            <a:cxnLst/>
            <a:rect l="0" t="0" r="0" b="0"/>
            <a:pathLst>
              <a:path w="891007" h="7559992">
                <a:moveTo>
                  <a:pt x="891007" y="0"/>
                </a:moveTo>
                <a:lnTo>
                  <a:pt x="0" y="0"/>
                </a:lnTo>
                <a:lnTo>
                  <a:pt x="0" y="7559992"/>
                </a:lnTo>
                <a:lnTo>
                  <a:pt x="891007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81" name="Freeform 3981"/>
          <p:cNvSpPr/>
          <p:nvPr/>
        </p:nvSpPr>
        <p:spPr>
          <a:xfrm>
            <a:off x="1246119" y="6052329"/>
            <a:ext cx="9699590" cy="808293"/>
          </a:xfrm>
          <a:custGeom>
            <a:avLst/>
            <a:gdLst/>
            <a:ahLst/>
            <a:cxnLst/>
            <a:rect l="0" t="0" r="0" b="0"/>
            <a:pathLst>
              <a:path w="10692002" h="890993">
                <a:moveTo>
                  <a:pt x="10692002" y="890993"/>
                </a:moveTo>
                <a:lnTo>
                  <a:pt x="10692002" y="0"/>
                </a:lnTo>
                <a:lnTo>
                  <a:pt x="0" y="0"/>
                </a:lnTo>
                <a:lnTo>
                  <a:pt x="0" y="890993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82" name="Freeform 3982"/>
          <p:cNvSpPr/>
          <p:nvPr/>
        </p:nvSpPr>
        <p:spPr>
          <a:xfrm>
            <a:off x="1246119" y="5244024"/>
            <a:ext cx="9699590" cy="808305"/>
          </a:xfrm>
          <a:custGeom>
            <a:avLst/>
            <a:gdLst/>
            <a:ahLst/>
            <a:cxnLst/>
            <a:rect l="0" t="0" r="0" b="0"/>
            <a:pathLst>
              <a:path w="10692002" h="891007">
                <a:moveTo>
                  <a:pt x="10692002" y="0"/>
                </a:moveTo>
                <a:lnTo>
                  <a:pt x="10692002" y="891007"/>
                </a:lnTo>
                <a:lnTo>
                  <a:pt x="0" y="891007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83" name="Freeform 3983"/>
          <p:cNvSpPr/>
          <p:nvPr/>
        </p:nvSpPr>
        <p:spPr>
          <a:xfrm>
            <a:off x="1246119" y="810627"/>
            <a:ext cx="9699590" cy="808294"/>
          </a:xfrm>
          <a:custGeom>
            <a:avLst/>
            <a:gdLst/>
            <a:ahLst/>
            <a:cxnLst/>
            <a:rect l="0" t="0" r="0" b="0"/>
            <a:pathLst>
              <a:path w="10692002" h="890994">
                <a:moveTo>
                  <a:pt x="10692002" y="0"/>
                </a:moveTo>
                <a:lnTo>
                  <a:pt x="10692002" y="890994"/>
                </a:lnTo>
                <a:lnTo>
                  <a:pt x="0" y="890994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987" name="Picture 398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86921" y="1680655"/>
            <a:ext cx="5600127" cy="3306212"/>
          </a:xfrm>
          <a:prstGeom prst="rect">
            <a:avLst/>
          </a:prstGeom>
          <a:noFill/>
        </p:spPr>
      </p:pic>
      <p:sp>
        <p:nvSpPr>
          <p:cNvPr id="3991" name="Rectangle 3991"/>
          <p:cNvSpPr/>
          <p:nvPr/>
        </p:nvSpPr>
        <p:spPr>
          <a:xfrm>
            <a:off x="1447540" y="480857"/>
            <a:ext cx="2856724" cy="11764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Calibri"/>
              </a:rPr>
              <a:t>Gondoskodás</a:t>
            </a:r>
            <a:r>
              <a:rPr lang="en-US" sz="2800" b="1" dirty="0">
                <a:solidFill>
                  <a:srgbClr val="00B050"/>
                </a:solidFill>
                <a:latin typeface="Calibri"/>
              </a:rPr>
              <a:t> a</a:t>
            </a:r>
          </a:p>
          <a:p>
            <a:pPr>
              <a:lnSpc>
                <a:spcPts val="2869"/>
              </a:lnSpc>
            </a:pPr>
            <a:r>
              <a:rPr lang="en-US" sz="2800" b="1" dirty="0" err="1">
                <a:solidFill>
                  <a:srgbClr val="00B050"/>
                </a:solidFill>
                <a:latin typeface="Calibri"/>
              </a:rPr>
              <a:t>jövőbeni</a:t>
            </a:r>
            <a:r>
              <a:rPr lang="en-US" sz="2800" b="1" dirty="0">
                <a:solidFill>
                  <a:srgbClr val="00B05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libri"/>
              </a:rPr>
              <a:t>lakosokról</a:t>
            </a:r>
            <a:endParaRPr lang="en-US" sz="2800" b="1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3992" name="Rectangle 3992"/>
          <p:cNvSpPr/>
          <p:nvPr/>
        </p:nvSpPr>
        <p:spPr>
          <a:xfrm>
            <a:off x="752004" y="3565102"/>
            <a:ext cx="4983480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000" dirty="0">
                <a:solidFill>
                  <a:srgbClr val="322E27"/>
                </a:solidFill>
                <a:latin typeface="Calibri"/>
              </a:rPr>
              <a:t>A Pharmber Kft. </a:t>
            </a:r>
            <a:r>
              <a:rPr lang="hu-HU" sz="2000" dirty="0" err="1">
                <a:solidFill>
                  <a:srgbClr val="322E27"/>
                </a:solidFill>
                <a:latin typeface="Calibri"/>
              </a:rPr>
              <a:t>k</a:t>
            </a:r>
            <a:r>
              <a:rPr lang="en-US" sz="2000" dirty="0" err="1">
                <a:solidFill>
                  <a:srgbClr val="322E27"/>
                </a:solidFill>
                <a:latin typeface="Calibri"/>
              </a:rPr>
              <a:t>ötelezettsége</a:t>
            </a:r>
            <a:r>
              <a:rPr lang="hu-HU" sz="2000" dirty="0">
                <a:solidFill>
                  <a:srgbClr val="322E27"/>
                </a:solidFill>
                <a:latin typeface="Calibri"/>
              </a:rPr>
              <a:t>t vállal minden olyan szolgáltatásra,</a:t>
            </a:r>
            <a:r>
              <a:rPr lang="en-US" sz="2000" dirty="0">
                <a:solidFill>
                  <a:srgbClr val="322E27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22E27"/>
                </a:solidFill>
                <a:latin typeface="Calibri"/>
              </a:rPr>
              <a:t>ami</a:t>
            </a:r>
            <a:r>
              <a:rPr lang="en-US" sz="2000" dirty="0">
                <a:solidFill>
                  <a:srgbClr val="322E27"/>
                </a:solidFill>
                <a:latin typeface="Calibri"/>
              </a:rPr>
              <a:t> a </a:t>
            </a:r>
            <a:r>
              <a:rPr lang="en-US" sz="2000" dirty="0" err="1">
                <a:solidFill>
                  <a:srgbClr val="322E27"/>
                </a:solidFill>
                <a:latin typeface="Calibri"/>
              </a:rPr>
              <a:t>házak</a:t>
            </a:r>
            <a:r>
              <a:rPr lang="en-US" sz="2000" dirty="0">
                <a:solidFill>
                  <a:srgbClr val="322E27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22E27"/>
                </a:solidFill>
                <a:latin typeface="Calibri"/>
              </a:rPr>
              <a:t>ellátás</a:t>
            </a:r>
            <a:r>
              <a:rPr lang="hu-HU" sz="2000" dirty="0">
                <a:solidFill>
                  <a:srgbClr val="322E27"/>
                </a:solidFill>
                <a:latin typeface="Calibri"/>
              </a:rPr>
              <a:t>á</a:t>
            </a:r>
            <a:r>
              <a:rPr lang="en-US" sz="2000" dirty="0" err="1">
                <a:solidFill>
                  <a:srgbClr val="322E27"/>
                </a:solidFill>
                <a:latin typeface="Calibri"/>
              </a:rPr>
              <a:t>hoz</a:t>
            </a:r>
            <a:r>
              <a:rPr lang="hu-HU" sz="2000" dirty="0">
                <a:solidFill>
                  <a:srgbClr val="322E27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srgbClr val="322E27"/>
                </a:solidFill>
                <a:latin typeface="Calibri"/>
              </a:rPr>
              <a:t>szükséges</a:t>
            </a:r>
            <a:r>
              <a:rPr lang="en-US" sz="2000" dirty="0">
                <a:solidFill>
                  <a:srgbClr val="322E27"/>
                </a:solidFill>
                <a:latin typeface="Calibri"/>
              </a:rPr>
              <a:t>.</a:t>
            </a:r>
          </a:p>
        </p:txBody>
      </p:sp>
      <p:sp>
        <p:nvSpPr>
          <p:cNvPr id="3993" name="Rectangle 3993"/>
          <p:cNvSpPr/>
          <p:nvPr/>
        </p:nvSpPr>
        <p:spPr>
          <a:xfrm>
            <a:off x="876168" y="5034870"/>
            <a:ext cx="4735151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Ily módon a ház felügyelete és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karbantartása</a:t>
            </a:r>
            <a:r>
              <a:rPr lang="hu-H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akkor is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biztosított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,</a:t>
            </a:r>
            <a:endParaRPr lang="hu-H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amikor Ön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folyamatosan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távol</a:t>
            </a:r>
            <a:r>
              <a:rPr lang="hu-H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van.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4000" name="Rectangle 4000"/>
          <p:cNvSpPr/>
          <p:nvPr/>
        </p:nvSpPr>
        <p:spPr>
          <a:xfrm>
            <a:off x="390010" y="2093285"/>
            <a:ext cx="5689962" cy="9974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000" dirty="0" err="1">
                <a:latin typeface="Calibri"/>
              </a:rPr>
              <a:t>Felismerve</a:t>
            </a:r>
            <a:r>
              <a:rPr lang="en-US" sz="2000" dirty="0">
                <a:latin typeface="Calibri"/>
              </a:rPr>
              <a:t> </a:t>
            </a:r>
            <a:r>
              <a:rPr lang="en-US" sz="2000" dirty="0" err="1">
                <a:latin typeface="Calibri"/>
              </a:rPr>
              <a:t>döntésének</a:t>
            </a:r>
            <a:r>
              <a:rPr lang="en-US" sz="2000" dirty="0">
                <a:latin typeface="Calibri"/>
              </a:rPr>
              <a:t> a </a:t>
            </a:r>
            <a:r>
              <a:rPr lang="en-US" sz="2000" dirty="0" err="1">
                <a:latin typeface="Calibri"/>
              </a:rPr>
              <a:t>fontosságát</a:t>
            </a:r>
            <a:r>
              <a:rPr lang="en-US" sz="2000" dirty="0">
                <a:latin typeface="Calibri"/>
              </a:rPr>
              <a:t>,</a:t>
            </a:r>
            <a:endParaRPr lang="hu-HU" sz="2000" dirty="0">
              <a:latin typeface="Calibri"/>
            </a:endParaRPr>
          </a:p>
          <a:p>
            <a:r>
              <a:rPr lang="hu-HU" sz="2000" dirty="0">
                <a:latin typeface="Calibri"/>
              </a:rPr>
              <a:t>	</a:t>
            </a:r>
            <a:r>
              <a:rPr lang="en-US" sz="2000" dirty="0" err="1">
                <a:latin typeface="Calibri"/>
              </a:rPr>
              <a:t>amikor</a:t>
            </a:r>
            <a:r>
              <a:rPr lang="en-US" sz="2000" dirty="0">
                <a:latin typeface="Calibri"/>
              </a:rPr>
              <a:t> </a:t>
            </a:r>
            <a:r>
              <a:rPr lang="en-US" sz="2000" dirty="0" err="1">
                <a:latin typeface="Calibri"/>
              </a:rPr>
              <a:t>házat</a:t>
            </a:r>
            <a:r>
              <a:rPr lang="en-US" sz="2000" dirty="0">
                <a:latin typeface="Calibri"/>
              </a:rPr>
              <a:t> </a:t>
            </a:r>
            <a:r>
              <a:rPr lang="en-US" sz="2000" dirty="0" err="1">
                <a:latin typeface="Calibri"/>
              </a:rPr>
              <a:t>vásárol</a:t>
            </a:r>
            <a:r>
              <a:rPr lang="en-US" sz="2000" dirty="0">
                <a:latin typeface="Calibri"/>
              </a:rPr>
              <a:t>,</a:t>
            </a:r>
            <a:endParaRPr lang="hu-HU" sz="2000" dirty="0">
              <a:latin typeface="Calibri"/>
            </a:endParaRPr>
          </a:p>
          <a:p>
            <a:pPr>
              <a:lnSpc>
                <a:spcPts val="1434"/>
              </a:lnSpc>
            </a:pPr>
            <a:endParaRPr lang="hu-HU" sz="2000" dirty="0">
              <a:latin typeface="Calibri"/>
            </a:endParaRPr>
          </a:p>
          <a:p>
            <a:pPr>
              <a:lnSpc>
                <a:spcPts val="1434"/>
              </a:lnSpc>
            </a:pPr>
            <a:r>
              <a:rPr lang="en-US" sz="2000" dirty="0" err="1">
                <a:latin typeface="Calibri"/>
              </a:rPr>
              <a:t>elkészítettük</a:t>
            </a:r>
            <a:r>
              <a:rPr lang="en-US" sz="2000" dirty="0">
                <a:latin typeface="Calibri"/>
              </a:rPr>
              <a:t> </a:t>
            </a:r>
            <a:r>
              <a:rPr lang="en-US" sz="2000" dirty="0" err="1">
                <a:latin typeface="Calibri"/>
              </a:rPr>
              <a:t>Önnek</a:t>
            </a:r>
            <a:r>
              <a:rPr lang="hu-HU" sz="2000" dirty="0">
                <a:latin typeface="Calibri"/>
              </a:rPr>
              <a:t> a</a:t>
            </a:r>
            <a:r>
              <a:rPr lang="en-US" sz="2000" dirty="0">
                <a:latin typeface="Calibri"/>
              </a:rPr>
              <a:t> </a:t>
            </a:r>
            <a:r>
              <a:rPr lang="en-US" sz="2000" b="1" dirty="0">
                <a:solidFill>
                  <a:srgbClr val="00B050"/>
                </a:solidFill>
                <a:latin typeface="Calibri"/>
              </a:rPr>
              <a:t>„</a:t>
            </a:r>
            <a:r>
              <a:rPr lang="en-US" sz="2000" b="1" dirty="0" err="1">
                <a:solidFill>
                  <a:srgbClr val="00B050"/>
                </a:solidFill>
                <a:latin typeface="Calibri"/>
              </a:rPr>
              <a:t>kulcsrakész</a:t>
            </a:r>
            <a:r>
              <a:rPr lang="en-US" sz="2000" b="1" dirty="0">
                <a:solidFill>
                  <a:srgbClr val="00B050"/>
                </a:solidFill>
                <a:latin typeface="Calibri"/>
              </a:rPr>
              <a:t>”</a:t>
            </a:r>
            <a:r>
              <a:rPr lang="hu-HU" sz="2000" b="1" dirty="0">
                <a:solidFill>
                  <a:srgbClr val="00B050"/>
                </a:solidFill>
                <a:latin typeface="Calibri"/>
              </a:rPr>
              <a:t> </a:t>
            </a:r>
            <a:r>
              <a:rPr lang="en-US" sz="2000" dirty="0" err="1">
                <a:latin typeface="Calibri"/>
              </a:rPr>
              <a:t>lehetőséget</a:t>
            </a:r>
            <a:r>
              <a:rPr lang="en-US" sz="2000" dirty="0">
                <a:latin typeface="Calibri"/>
              </a:rPr>
              <a:t>!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9CD31A84-3DC9-4C5B-9CC1-2CF057980878}"/>
              </a:ext>
            </a:extLst>
          </p:cNvPr>
          <p:cNvSpPr txBox="1"/>
          <p:nvPr/>
        </p:nvSpPr>
        <p:spPr>
          <a:xfrm>
            <a:off x="8025119" y="5692912"/>
            <a:ext cx="3281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telek - 28 ház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0554625A-13D5-4DEE-B74F-DD54C2C88E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7DF16A1-6DC2-4880-88A6-C45B2A55F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5" y="1199841"/>
            <a:ext cx="11417417" cy="5218116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9555D8DB-95EF-4BF1-98AE-10D068576F37}"/>
              </a:ext>
            </a:extLst>
          </p:cNvPr>
          <p:cNvSpPr txBox="1"/>
          <p:nvPr/>
        </p:nvSpPr>
        <p:spPr>
          <a:xfrm>
            <a:off x="296264" y="292416"/>
            <a:ext cx="983269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b="1" i="1" dirty="0"/>
              <a:t>AZ ÉPÜLŐ </a:t>
            </a:r>
            <a:r>
              <a:rPr lang="hu-HU" sz="2600" b="1" i="1" dirty="0">
                <a:solidFill>
                  <a:srgbClr val="7030A0"/>
                </a:solidFill>
              </a:rPr>
              <a:t>LEVENDULA VILLA PARK CSAJÁG SZERKEZETÉBEN</a:t>
            </a:r>
          </a:p>
        </p:txBody>
      </p:sp>
      <p:sp>
        <p:nvSpPr>
          <p:cNvPr id="6" name="Nyíl: jobbra mutató 5">
            <a:extLst>
              <a:ext uri="{FF2B5EF4-FFF2-40B4-BE49-F238E27FC236}">
                <a16:creationId xmlns:a16="http://schemas.microsoft.com/office/drawing/2014/main" id="{4B7DB459-1D5D-4E10-AAD6-18EBBE129D33}"/>
              </a:ext>
            </a:extLst>
          </p:cNvPr>
          <p:cNvSpPr/>
          <p:nvPr/>
        </p:nvSpPr>
        <p:spPr>
          <a:xfrm>
            <a:off x="4026749" y="4358501"/>
            <a:ext cx="566258" cy="2470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2FC1A3C5-74EE-4FE9-A573-F068EF55FE35}"/>
              </a:ext>
            </a:extLst>
          </p:cNvPr>
          <p:cNvSpPr txBox="1"/>
          <p:nvPr/>
        </p:nvSpPr>
        <p:spPr>
          <a:xfrm>
            <a:off x="4630723" y="1367406"/>
            <a:ext cx="1163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0070C0"/>
                </a:solidFill>
                <a:highlight>
                  <a:srgbClr val="FBF9FC"/>
                </a:highlight>
              </a:rPr>
              <a:t>BALATON</a:t>
            </a:r>
          </a:p>
        </p:txBody>
      </p:sp>
      <p:sp>
        <p:nvSpPr>
          <p:cNvPr id="3" name="Téglalap 2"/>
          <p:cNvSpPr/>
          <p:nvPr/>
        </p:nvSpPr>
        <p:spPr>
          <a:xfrm>
            <a:off x="1399587" y="4605556"/>
            <a:ext cx="30902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LEVENDULA VILLA PARK </a:t>
            </a:r>
            <a:endParaRPr lang="hu-H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13350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F398DE21-C590-4B1A-91F6-1BC523C4B0D0}"/>
              </a:ext>
            </a:extLst>
          </p:cNvPr>
          <p:cNvSpPr txBox="1"/>
          <p:nvPr/>
        </p:nvSpPr>
        <p:spPr>
          <a:xfrm>
            <a:off x="158318" y="90898"/>
            <a:ext cx="9004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latin typeface="+mj-lt"/>
                <a:cs typeface="Calibri" panose="020F0502020204030204" pitchFamily="34" charset="0"/>
              </a:rPr>
              <a:t>HOZZUK LÉTRE EGYÜTT A KELLEMES KÖRÜLMÉNYEKET 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9B6BE2F-FA81-450A-97DC-4E4CDAFECA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60" y="614118"/>
            <a:ext cx="10564595" cy="5944345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7382620" y="820909"/>
            <a:ext cx="389811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PARK LÁTVÁNYTERVE </a:t>
            </a:r>
          </a:p>
        </p:txBody>
      </p:sp>
    </p:spTree>
    <p:extLst>
      <p:ext uri="{BB962C8B-B14F-4D97-AF65-F5344CB8AC3E}">
        <p14:creationId xmlns:p14="http://schemas.microsoft.com/office/powerpoint/2010/main" val="2214051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5A00A23-F7CF-47FF-8831-646064A38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79" y="360683"/>
            <a:ext cx="11856373" cy="1320800"/>
          </a:xfrm>
        </p:spPr>
        <p:txBody>
          <a:bodyPr>
            <a:normAutofit/>
          </a:bodyPr>
          <a:lstStyle/>
          <a:p>
            <a:r>
              <a:rPr lang="hu-HU" sz="3400" dirty="0">
                <a:solidFill>
                  <a:schemeClr val="tx1"/>
                </a:solidFill>
              </a:rPr>
              <a:t>A </a:t>
            </a:r>
            <a:r>
              <a:rPr lang="hu-HU" sz="3400" dirty="0">
                <a:solidFill>
                  <a:srgbClr val="7030A0"/>
                </a:solidFill>
              </a:rPr>
              <a:t>Levendula Villa Park </a:t>
            </a:r>
            <a:r>
              <a:rPr lang="hu-HU" sz="3400" dirty="0">
                <a:solidFill>
                  <a:schemeClr val="tx1"/>
                </a:solidFill>
              </a:rPr>
              <a:t>megközelítése gyors és egyszerű 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3C444518-FBA7-4C83-BED1-792E9322B5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52" y="1238432"/>
            <a:ext cx="11085829" cy="5066571"/>
          </a:xfr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EFE0EA3B-E19A-45B1-80E6-B76D3075BB7E}"/>
              </a:ext>
            </a:extLst>
          </p:cNvPr>
          <p:cNvSpPr txBox="1"/>
          <p:nvPr/>
        </p:nvSpPr>
        <p:spPr>
          <a:xfrm>
            <a:off x="4685211" y="1416587"/>
            <a:ext cx="1175658" cy="369332"/>
          </a:xfrm>
          <a:prstGeom prst="rect">
            <a:avLst/>
          </a:prstGeom>
          <a:solidFill>
            <a:srgbClr val="C0CEFD"/>
          </a:solidFill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70C0"/>
                </a:solidFill>
              </a:rPr>
              <a:t>BALATON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40AFE512-C2BF-46A6-A1F9-F8F241A0DBF7}"/>
              </a:ext>
            </a:extLst>
          </p:cNvPr>
          <p:cNvSpPr txBox="1"/>
          <p:nvPr/>
        </p:nvSpPr>
        <p:spPr>
          <a:xfrm rot="21447006">
            <a:off x="2753305" y="2090364"/>
            <a:ext cx="2658100" cy="369332"/>
          </a:xfrm>
          <a:prstGeom prst="rect">
            <a:avLst/>
          </a:prstGeom>
          <a:solidFill>
            <a:srgbClr val="403B41"/>
          </a:solidFill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710 sz. gyorsforgalmi út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1C2FFAD5-7064-4CF2-A53D-F79CBFD43F6E}"/>
              </a:ext>
            </a:extLst>
          </p:cNvPr>
          <p:cNvSpPr txBox="1"/>
          <p:nvPr/>
        </p:nvSpPr>
        <p:spPr>
          <a:xfrm rot="1947162">
            <a:off x="6791812" y="2477164"/>
            <a:ext cx="2531723" cy="369332"/>
          </a:xfrm>
          <a:prstGeom prst="rect">
            <a:avLst/>
          </a:prstGeom>
          <a:solidFill>
            <a:srgbClr val="4B4545"/>
          </a:solidFill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1000 m a 710 sz. úttól</a:t>
            </a:r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id="{C5A00A23-F7CF-47FF-8831-646064A38820}"/>
              </a:ext>
            </a:extLst>
          </p:cNvPr>
          <p:cNvSpPr txBox="1">
            <a:spLocks/>
          </p:cNvSpPr>
          <p:nvPr/>
        </p:nvSpPr>
        <p:spPr>
          <a:xfrm>
            <a:off x="10129767" y="2522714"/>
            <a:ext cx="1043581" cy="281179"/>
          </a:xfrm>
          <a:prstGeom prst="rect">
            <a:avLst/>
          </a:prstGeom>
          <a:solidFill>
            <a:srgbClr val="0F1015"/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hu-HU" sz="1000" b="1" dirty="0">
                <a:solidFill>
                  <a:schemeClr val="bg1"/>
                </a:solidFill>
              </a:rPr>
              <a:t>BALATON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40AFE512-C2BF-46A6-A1F9-F8F241A0DBF7}"/>
              </a:ext>
            </a:extLst>
          </p:cNvPr>
          <p:cNvSpPr txBox="1"/>
          <p:nvPr/>
        </p:nvSpPr>
        <p:spPr>
          <a:xfrm>
            <a:off x="9723945" y="4047621"/>
            <a:ext cx="1854836" cy="261610"/>
          </a:xfrm>
          <a:prstGeom prst="rect">
            <a:avLst/>
          </a:prstGeom>
          <a:solidFill>
            <a:srgbClr val="262221"/>
          </a:solidFill>
        </p:spPr>
        <p:txBody>
          <a:bodyPr wrap="square" rtlCol="0">
            <a:spAutoFit/>
          </a:bodyPr>
          <a:lstStyle/>
          <a:p>
            <a:r>
              <a:rPr lang="hu-HU" sz="1100" dirty="0">
                <a:solidFill>
                  <a:schemeClr val="bg1"/>
                </a:solidFill>
              </a:rPr>
              <a:t>710 sz. gyorsforgalmi út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B2F69C89-301D-4BCD-A171-EC823C61A17D}"/>
              </a:ext>
            </a:extLst>
          </p:cNvPr>
          <p:cNvSpPr txBox="1"/>
          <p:nvPr/>
        </p:nvSpPr>
        <p:spPr>
          <a:xfrm>
            <a:off x="579280" y="2683422"/>
            <a:ext cx="2098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>
                <a:solidFill>
                  <a:srgbClr val="FBF9FC"/>
                </a:solidFill>
              </a:rPr>
              <a:t>Csajág Vasútállomás </a:t>
            </a:r>
          </a:p>
        </p:txBody>
      </p:sp>
    </p:spTree>
    <p:extLst>
      <p:ext uri="{BB962C8B-B14F-4D97-AF65-F5344CB8AC3E}">
        <p14:creationId xmlns:p14="http://schemas.microsoft.com/office/powerpoint/2010/main" val="5442454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3E1075A8-86C9-40E4-ABAB-DF061912D693}"/>
              </a:ext>
            </a:extLst>
          </p:cNvPr>
          <p:cNvSpPr txBox="1"/>
          <p:nvPr/>
        </p:nvSpPr>
        <p:spPr>
          <a:xfrm>
            <a:off x="397417" y="564121"/>
            <a:ext cx="46092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>
                <a:solidFill>
                  <a:srgbClr val="7030A0"/>
                </a:solidFill>
              </a:rPr>
              <a:t>EGYÜTT HOZZUK EZT LÉTRE, ÉS EGYÜTT </a:t>
            </a:r>
          </a:p>
          <a:p>
            <a:pPr algn="ctr"/>
            <a:endParaRPr lang="hu-HU" b="1" dirty="0">
              <a:solidFill>
                <a:srgbClr val="7030A0"/>
              </a:solidFill>
            </a:endParaRPr>
          </a:p>
          <a:p>
            <a:pPr algn="ctr"/>
            <a:r>
              <a:rPr lang="hu-HU" b="1" dirty="0">
                <a:solidFill>
                  <a:srgbClr val="7030A0"/>
                </a:solidFill>
              </a:rPr>
              <a:t>ÖRÜLÜNK MAJD AZ ÚJ, KELLEMES </a:t>
            </a:r>
          </a:p>
          <a:p>
            <a:pPr algn="ctr"/>
            <a:endParaRPr lang="hu-HU" b="1" dirty="0">
              <a:solidFill>
                <a:srgbClr val="7030A0"/>
              </a:solidFill>
            </a:endParaRPr>
          </a:p>
          <a:p>
            <a:pPr algn="ctr"/>
            <a:r>
              <a:rPr lang="hu-HU" b="1" dirty="0">
                <a:solidFill>
                  <a:srgbClr val="7030A0"/>
                </a:solidFill>
              </a:rPr>
              <a:t>KÖRNYEZETNEK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E117493-2739-4ECC-A815-05CCCAA8F8EF}"/>
              </a:ext>
            </a:extLst>
          </p:cNvPr>
          <p:cNvSpPr txBox="1"/>
          <p:nvPr/>
        </p:nvSpPr>
        <p:spPr>
          <a:xfrm flipH="1">
            <a:off x="7560387" y="4386235"/>
            <a:ext cx="3585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LEVENDULA UTCA TERVE   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DDF69E7-FDC4-4B41-BFD1-115B61C7EA78}"/>
              </a:ext>
            </a:extLst>
          </p:cNvPr>
          <p:cNvSpPr txBox="1"/>
          <p:nvPr/>
        </p:nvSpPr>
        <p:spPr>
          <a:xfrm>
            <a:off x="962741" y="2708051"/>
            <a:ext cx="34786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 LEVENDULA TÍPUSÚ HÁZ FEDETT TERASSZAL  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387657E2-91CC-44F0-A731-9E92B6643D99}"/>
              </a:ext>
            </a:extLst>
          </p:cNvPr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468" y="162358"/>
            <a:ext cx="6603298" cy="395949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147E04F-3BA2-47B3-9E79-8194CB513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372" y="3457303"/>
            <a:ext cx="6552151" cy="31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10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07824A1D-68A7-4973-B604-871B23CB84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36" y="790243"/>
            <a:ext cx="10447494" cy="5884877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26163DFB-7CAC-4A34-81A5-7C10A0A9031D}"/>
              </a:ext>
            </a:extLst>
          </p:cNvPr>
          <p:cNvSpPr txBox="1"/>
          <p:nvPr/>
        </p:nvSpPr>
        <p:spPr>
          <a:xfrm>
            <a:off x="248233" y="197261"/>
            <a:ext cx="58218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/>
              <a:t>A Levendula utca terve 1. ütem  </a:t>
            </a:r>
          </a:p>
        </p:txBody>
      </p:sp>
    </p:spTree>
    <p:extLst>
      <p:ext uri="{BB962C8B-B14F-4D97-AF65-F5344CB8AC3E}">
        <p14:creationId xmlns:p14="http://schemas.microsoft.com/office/powerpoint/2010/main" val="9855785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C8721518-EEA1-4D49-9581-10BD81726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14" y="724940"/>
            <a:ext cx="10305194" cy="5804722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168E2FCA-554D-458A-AD2E-0D55AB3534AA}"/>
              </a:ext>
            </a:extLst>
          </p:cNvPr>
          <p:cNvSpPr txBox="1"/>
          <p:nvPr/>
        </p:nvSpPr>
        <p:spPr>
          <a:xfrm>
            <a:off x="146768" y="113693"/>
            <a:ext cx="5499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/>
              <a:t>A Levendula utca terve 2. ütem</a:t>
            </a:r>
          </a:p>
        </p:txBody>
      </p:sp>
    </p:spTree>
    <p:extLst>
      <p:ext uri="{BB962C8B-B14F-4D97-AF65-F5344CB8AC3E}">
        <p14:creationId xmlns:p14="http://schemas.microsoft.com/office/powerpoint/2010/main" val="32998327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E0E1E8BC-5301-4793-9B72-5F8938CE76B7}"/>
              </a:ext>
            </a:extLst>
          </p:cNvPr>
          <p:cNvSpPr txBox="1"/>
          <p:nvPr/>
        </p:nvSpPr>
        <p:spPr>
          <a:xfrm>
            <a:off x="527199" y="244713"/>
            <a:ext cx="39423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/>
              <a:t>A JELENLEGI HELYZET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0E69DEE-EFBC-404B-B566-D08A2541CF20}"/>
              </a:ext>
            </a:extLst>
          </p:cNvPr>
          <p:cNvSpPr txBox="1"/>
          <p:nvPr/>
        </p:nvSpPr>
        <p:spPr>
          <a:xfrm>
            <a:off x="222399" y="767933"/>
            <a:ext cx="11561306" cy="70480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dirty="0">
                <a:solidFill>
                  <a:srgbClr val="7030A0"/>
                </a:solidFill>
              </a:rPr>
              <a:t>a 18 lakótelek önálló Hrsz. alatt regisztrálva a Földhivatalban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rgbClr val="7030A0"/>
                </a:solidFill>
              </a:rPr>
              <a:t>valamennyi telek és az út térképészetileg kijelölve, </a:t>
            </a:r>
            <a:r>
              <a:rPr lang="hu-HU" b="1" dirty="0">
                <a:solidFill>
                  <a:srgbClr val="7030A0"/>
                </a:solidFill>
              </a:rPr>
              <a:t>megtekinthető 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rgbClr val="7030A0"/>
                </a:solidFill>
              </a:rPr>
              <a:t>folyik a közművek tervezése és egyeztetése:  út, víz, csatorna, elektromosság és gáz  </a:t>
            </a:r>
          </a:p>
          <a:p>
            <a:pPr marL="285750" indent="-285750">
              <a:buFontTx/>
              <a:buChar char="-"/>
            </a:pPr>
            <a:r>
              <a:rPr lang="hu-HU" b="1" dirty="0">
                <a:solidFill>
                  <a:srgbClr val="7030A0"/>
                </a:solidFill>
              </a:rPr>
              <a:t>elkészült a „Levendula” típusú 120 m</a:t>
            </a:r>
            <a:r>
              <a:rPr lang="hu-HU" b="1" baseline="30000" dirty="0">
                <a:solidFill>
                  <a:srgbClr val="7030A0"/>
                </a:solidFill>
              </a:rPr>
              <a:t>2</a:t>
            </a:r>
            <a:r>
              <a:rPr lang="hu-HU" b="1" dirty="0">
                <a:solidFill>
                  <a:srgbClr val="7030A0"/>
                </a:solidFill>
              </a:rPr>
              <a:t> bemutatóház</a:t>
            </a:r>
            <a:r>
              <a:rPr lang="hu-HU" dirty="0">
                <a:solidFill>
                  <a:srgbClr val="7030A0"/>
                </a:solidFill>
              </a:rPr>
              <a:t>, </a:t>
            </a:r>
            <a:r>
              <a:rPr lang="hu-HU" b="1" dirty="0">
                <a:solidFill>
                  <a:srgbClr val="7030A0"/>
                </a:solidFill>
              </a:rPr>
              <a:t>amit meg lehet tekinteni Csajágon</a:t>
            </a:r>
          </a:p>
          <a:p>
            <a:endParaRPr lang="hu-HU" b="1" dirty="0">
              <a:solidFill>
                <a:srgbClr val="7030A0"/>
              </a:solidFill>
            </a:endParaRPr>
          </a:p>
          <a:p>
            <a:r>
              <a:rPr lang="hu-HU" b="1" dirty="0">
                <a:solidFill>
                  <a:srgbClr val="7030A0"/>
                </a:solidFill>
              </a:rPr>
              <a:t>                -</a:t>
            </a:r>
            <a:r>
              <a:rPr lang="hu-HU" dirty="0"/>
              <a:t> Megállapodtunk az </a:t>
            </a:r>
            <a:r>
              <a:rPr lang="hu-HU" dirty="0" err="1"/>
              <a:t>Emmerich</a:t>
            </a:r>
            <a:r>
              <a:rPr lang="hu-HU" dirty="0"/>
              <a:t> Építész Stúdióval</a:t>
            </a:r>
          </a:p>
          <a:p>
            <a:r>
              <a:rPr lang="hu-HU" dirty="0"/>
              <a:t>                        a típus  házak tervezésére, azoknak a vevői igények szerinti aktualizálására</a:t>
            </a:r>
          </a:p>
          <a:p>
            <a:r>
              <a:rPr lang="hu-HU" dirty="0"/>
              <a:t>                - megállapodásunk van a WOLF céggel a házak gyártására</a:t>
            </a:r>
          </a:p>
          <a:p>
            <a:r>
              <a:rPr lang="hu-HU" dirty="0"/>
              <a:t>                - szerződéseink vannak a beszállító szakcégekkel</a:t>
            </a:r>
          </a:p>
          <a:p>
            <a:r>
              <a:rPr lang="hu-HU" dirty="0"/>
              <a:t>                - megállapodásaink vannak a szakági kivitelezőkkel</a:t>
            </a:r>
            <a:r>
              <a:rPr lang="hu-HU" dirty="0">
                <a:solidFill>
                  <a:srgbClr val="002060"/>
                </a:solidFill>
              </a:rPr>
              <a:t> </a:t>
            </a:r>
          </a:p>
          <a:p>
            <a:pPr algn="ctr"/>
            <a:endParaRPr lang="hu-HU" sz="1000" dirty="0" smtClean="0">
              <a:solidFill>
                <a:schemeClr val="bg1"/>
              </a:solidFill>
            </a:endParaRPr>
          </a:p>
          <a:p>
            <a:pPr algn="ctr"/>
            <a:r>
              <a:rPr lang="hu-HU" sz="2000" dirty="0" smtClean="0">
                <a:solidFill>
                  <a:schemeClr val="bg1"/>
                </a:solidFill>
              </a:rPr>
              <a:t>A Projekt megtekinthető a</a:t>
            </a:r>
            <a:r>
              <a:rPr lang="hu-HU" sz="2000" dirty="0" smtClean="0">
                <a:solidFill>
                  <a:schemeClr val="bg1"/>
                </a:solidFill>
              </a:rPr>
              <a:t> </a:t>
            </a:r>
            <a:endParaRPr lang="hu-HU" sz="2000" dirty="0">
              <a:solidFill>
                <a:schemeClr val="bg1"/>
              </a:solidFill>
            </a:endParaRPr>
          </a:p>
          <a:p>
            <a:pPr algn="ctr"/>
            <a:r>
              <a:rPr lang="hu-HU" sz="2000" dirty="0">
                <a:solidFill>
                  <a:srgbClr val="FBF9FC"/>
                </a:solidFill>
                <a:highlight>
                  <a:srgbClr val="0000FF"/>
                </a:highlight>
              </a:rPr>
              <a:t>www.levendulavillapark.hu </a:t>
            </a:r>
            <a:r>
              <a:rPr lang="hu-HU" sz="2000" dirty="0" smtClean="0">
                <a:solidFill>
                  <a:srgbClr val="FBF9FC"/>
                </a:solidFill>
                <a:highlight>
                  <a:srgbClr val="0000FF"/>
                </a:highlight>
              </a:rPr>
              <a:t> </a:t>
            </a:r>
            <a:r>
              <a:rPr lang="hu-HU" sz="2000" dirty="0" smtClean="0">
                <a:solidFill>
                  <a:schemeClr val="bg1"/>
                </a:solidFill>
              </a:rPr>
              <a:t>oldalon, és</a:t>
            </a:r>
            <a:r>
              <a:rPr lang="hu-HU" sz="2000" cap="all" dirty="0" smtClean="0">
                <a:solidFill>
                  <a:schemeClr val="bg1"/>
                </a:solidFill>
              </a:rPr>
              <a:t> </a:t>
            </a:r>
            <a:r>
              <a:rPr lang="hu-HU" sz="2000" cap="all" dirty="0">
                <a:solidFill>
                  <a:schemeClr val="bg1"/>
                </a:solidFill>
                <a:highlight>
                  <a:srgbClr val="0000FF"/>
                </a:highlight>
              </a:rPr>
              <a:t>FACEBOOK </a:t>
            </a:r>
            <a:r>
              <a:rPr lang="hu-HU" sz="2000" cap="all" dirty="0">
                <a:solidFill>
                  <a:schemeClr val="bg1"/>
                </a:solidFill>
              </a:rPr>
              <a:t> </a:t>
            </a:r>
            <a:r>
              <a:rPr lang="hu-HU" sz="2000" cap="all" dirty="0" err="1" smtClean="0">
                <a:solidFill>
                  <a:schemeClr val="bg1"/>
                </a:solidFill>
              </a:rPr>
              <a:t>PROFILUNKon</a:t>
            </a:r>
            <a:r>
              <a:rPr lang="hu-HU" sz="2000" cap="all" dirty="0" smtClean="0">
                <a:solidFill>
                  <a:schemeClr val="bg1"/>
                </a:solidFill>
              </a:rPr>
              <a:t> </a:t>
            </a:r>
            <a:endParaRPr lang="hu-HU" dirty="0">
              <a:solidFill>
                <a:schemeClr val="bg1"/>
              </a:solidFill>
            </a:endParaRPr>
          </a:p>
          <a:p>
            <a:endParaRPr lang="hu-HU" sz="1000" dirty="0" smtClean="0">
              <a:solidFill>
                <a:schemeClr val="bg1"/>
              </a:solidFill>
            </a:endParaRPr>
          </a:p>
          <a:p>
            <a:r>
              <a:rPr lang="hu-HU" dirty="0" smtClean="0">
                <a:solidFill>
                  <a:schemeClr val="bg1"/>
                </a:solidFill>
              </a:rPr>
              <a:t>JELENLEG </a:t>
            </a:r>
            <a:r>
              <a:rPr lang="hu-HU" dirty="0">
                <a:solidFill>
                  <a:schemeClr val="bg1"/>
                </a:solidFill>
              </a:rPr>
              <a:t>az érdeklődőknek lehetőségük van:</a:t>
            </a:r>
          </a:p>
          <a:p>
            <a:r>
              <a:rPr lang="hu-HU" dirty="0">
                <a:solidFill>
                  <a:schemeClr val="bg1"/>
                </a:solidFill>
              </a:rPr>
              <a:t>                 - a telkek megtekintésére, a községgel való megismerkedésre</a:t>
            </a:r>
          </a:p>
          <a:p>
            <a:r>
              <a:rPr lang="hu-HU" dirty="0">
                <a:solidFill>
                  <a:schemeClr val="bg1"/>
                </a:solidFill>
              </a:rPr>
              <a:t>                 - a mintaház megtekintésére, az ajánlott építési technológia megismerésére</a:t>
            </a:r>
          </a:p>
          <a:p>
            <a:r>
              <a:rPr lang="hu-HU" dirty="0">
                <a:solidFill>
                  <a:schemeClr val="bg1"/>
                </a:solidFill>
              </a:rPr>
              <a:t>                 - a telek kiválasztására, annak rögzítésére előszerződésben</a:t>
            </a:r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                 - </a:t>
            </a:r>
            <a:r>
              <a:rPr lang="hu-HU" dirty="0">
                <a:solidFill>
                  <a:schemeClr val="bg1"/>
                </a:solidFill>
              </a:rPr>
              <a:t>a </a:t>
            </a:r>
            <a:r>
              <a:rPr lang="hu-HU" dirty="0" err="1">
                <a:solidFill>
                  <a:schemeClr val="bg1"/>
                </a:solidFill>
              </a:rPr>
              <a:t>Pharmber</a:t>
            </a:r>
            <a:r>
              <a:rPr lang="hu-HU" dirty="0">
                <a:solidFill>
                  <a:schemeClr val="bg1"/>
                </a:solidFill>
              </a:rPr>
              <a:t>  Kft. pénzfizetést nem fogad el </a:t>
            </a:r>
            <a:r>
              <a:rPr lang="hu-HU" b="1" dirty="0">
                <a:solidFill>
                  <a:schemeClr val="bg1"/>
                </a:solidFill>
              </a:rPr>
              <a:t>a közművek megépítéséig  </a:t>
            </a:r>
          </a:p>
          <a:p>
            <a:r>
              <a:rPr lang="hu-HU" b="1" dirty="0">
                <a:solidFill>
                  <a:schemeClr val="bg1"/>
                </a:solidFill>
              </a:rPr>
              <a:t>                 - </a:t>
            </a:r>
            <a:r>
              <a:rPr lang="hu-HU" dirty="0">
                <a:solidFill>
                  <a:schemeClr val="bg1"/>
                </a:solidFill>
              </a:rPr>
              <a:t>az előszerződés alapján a jelképes összeget is </a:t>
            </a:r>
            <a:r>
              <a:rPr lang="hu-HU" b="1" dirty="0">
                <a:solidFill>
                  <a:schemeClr val="bg1"/>
                </a:solidFill>
              </a:rPr>
              <a:t>ügyvédi letétbe fogják fizetni </a:t>
            </a:r>
            <a:endParaRPr lang="ru-RU" b="1" dirty="0">
              <a:solidFill>
                <a:schemeClr val="bg1"/>
              </a:solidFill>
            </a:endParaRPr>
          </a:p>
          <a:p>
            <a:endParaRPr lang="hu-HU" b="1" dirty="0">
              <a:solidFill>
                <a:schemeClr val="bg1"/>
              </a:solidFill>
            </a:endParaRPr>
          </a:p>
          <a:p>
            <a:r>
              <a:rPr lang="hu-HU" dirty="0">
                <a:solidFill>
                  <a:schemeClr val="bg1"/>
                </a:solidFill>
              </a:rPr>
              <a:t>      </a:t>
            </a:r>
            <a:r>
              <a:rPr lang="hu-HU" dirty="0">
                <a:solidFill>
                  <a:srgbClr val="FBF9FC"/>
                </a:solidFill>
              </a:rPr>
              <a:t>A vevőink  CSOK és egyéb  banki hitelezési igényét partnerünk, a  </a:t>
            </a:r>
            <a:r>
              <a:rPr lang="hu-HU" sz="2400" dirty="0">
                <a:solidFill>
                  <a:srgbClr val="FBF9FC"/>
                </a:solidFill>
              </a:rPr>
              <a:t>K&amp;H Bank </a:t>
            </a:r>
            <a:r>
              <a:rPr lang="hu-HU" dirty="0">
                <a:solidFill>
                  <a:srgbClr val="FBF9FC"/>
                </a:solidFill>
              </a:rPr>
              <a:t>képviselőjével intézhetik.</a:t>
            </a:r>
          </a:p>
          <a:p>
            <a:endParaRPr lang="hu-HU" dirty="0">
              <a:solidFill>
                <a:srgbClr val="FBF9FC"/>
              </a:solidFill>
            </a:endParaRPr>
          </a:p>
          <a:p>
            <a:pPr marL="285750" indent="-285750">
              <a:buFontTx/>
              <a:buChar char="-"/>
            </a:pPr>
            <a:endParaRPr lang="hu-HU" dirty="0"/>
          </a:p>
          <a:p>
            <a:pPr marL="285750" indent="-285750">
              <a:buFontTx/>
              <a:buChar char="-"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45291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Freeform 4077"/>
          <p:cNvSpPr/>
          <p:nvPr/>
        </p:nvSpPr>
        <p:spPr>
          <a:xfrm>
            <a:off x="1246119" y="2334"/>
            <a:ext cx="9699590" cy="6858288"/>
          </a:xfrm>
          <a:custGeom>
            <a:avLst/>
            <a:gdLst/>
            <a:ahLst/>
            <a:cxnLst/>
            <a:rect l="0" t="0" r="0" b="0"/>
            <a:pathLst>
              <a:path w="10692002" h="7559992">
                <a:moveTo>
                  <a:pt x="0" y="0"/>
                </a:moveTo>
                <a:lnTo>
                  <a:pt x="10692002" y="0"/>
                </a:lnTo>
                <a:lnTo>
                  <a:pt x="10692002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78" name="Freeform 4078"/>
          <p:cNvSpPr/>
          <p:nvPr/>
        </p:nvSpPr>
        <p:spPr>
          <a:xfrm>
            <a:off x="1246119" y="2334"/>
            <a:ext cx="808304" cy="6858288"/>
          </a:xfrm>
          <a:custGeom>
            <a:avLst/>
            <a:gdLst/>
            <a:ahLst/>
            <a:cxnLst/>
            <a:rect l="0" t="0" r="0" b="0"/>
            <a:pathLst>
              <a:path w="891006" h="7559992">
                <a:moveTo>
                  <a:pt x="0" y="0"/>
                </a:moveTo>
                <a:lnTo>
                  <a:pt x="891006" y="0"/>
                </a:lnTo>
                <a:lnTo>
                  <a:pt x="891006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79" name="Freeform 4079"/>
          <p:cNvSpPr/>
          <p:nvPr/>
        </p:nvSpPr>
        <p:spPr>
          <a:xfrm>
            <a:off x="2054423" y="2334"/>
            <a:ext cx="808294" cy="6858288"/>
          </a:xfrm>
          <a:custGeom>
            <a:avLst/>
            <a:gdLst/>
            <a:ahLst/>
            <a:cxnLst/>
            <a:rect l="0" t="0" r="0" b="0"/>
            <a:pathLst>
              <a:path w="890994" h="7559992">
                <a:moveTo>
                  <a:pt x="890994" y="0"/>
                </a:moveTo>
                <a:lnTo>
                  <a:pt x="0" y="0"/>
                </a:lnTo>
                <a:lnTo>
                  <a:pt x="0" y="7559992"/>
                </a:lnTo>
                <a:lnTo>
                  <a:pt x="890994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80" name="Freeform 4080"/>
          <p:cNvSpPr/>
          <p:nvPr/>
        </p:nvSpPr>
        <p:spPr>
          <a:xfrm>
            <a:off x="2862717" y="2334"/>
            <a:ext cx="808293" cy="6858288"/>
          </a:xfrm>
          <a:custGeom>
            <a:avLst/>
            <a:gdLst/>
            <a:ahLst/>
            <a:cxnLst/>
            <a:rect l="0" t="0" r="0" b="0"/>
            <a:pathLst>
              <a:path w="890993" h="7559992">
                <a:moveTo>
                  <a:pt x="0" y="0"/>
                </a:moveTo>
                <a:lnTo>
                  <a:pt x="890993" y="0"/>
                </a:lnTo>
                <a:lnTo>
                  <a:pt x="890993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83" name="Freeform 4083"/>
          <p:cNvSpPr/>
          <p:nvPr/>
        </p:nvSpPr>
        <p:spPr>
          <a:xfrm>
            <a:off x="3865717" y="0"/>
            <a:ext cx="808304" cy="6858288"/>
          </a:xfrm>
          <a:custGeom>
            <a:avLst/>
            <a:gdLst/>
            <a:ahLst/>
            <a:cxnLst/>
            <a:rect l="0" t="0" r="0" b="0"/>
            <a:pathLst>
              <a:path w="891006" h="7559992">
                <a:moveTo>
                  <a:pt x="891006" y="0"/>
                </a:moveTo>
                <a:lnTo>
                  <a:pt x="0" y="0"/>
                </a:lnTo>
                <a:lnTo>
                  <a:pt x="0" y="7559992"/>
                </a:lnTo>
                <a:lnTo>
                  <a:pt x="891006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84" name="Freeform 4084"/>
          <p:cNvSpPr/>
          <p:nvPr/>
        </p:nvSpPr>
        <p:spPr>
          <a:xfrm>
            <a:off x="6095913" y="-115112"/>
            <a:ext cx="808294" cy="6858288"/>
          </a:xfrm>
          <a:custGeom>
            <a:avLst/>
            <a:gdLst/>
            <a:ahLst/>
            <a:cxnLst/>
            <a:rect l="0" t="0" r="0" b="0"/>
            <a:pathLst>
              <a:path w="890994" h="7559992">
                <a:moveTo>
                  <a:pt x="0" y="0"/>
                </a:moveTo>
                <a:lnTo>
                  <a:pt x="890994" y="0"/>
                </a:lnTo>
                <a:lnTo>
                  <a:pt x="890994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85" name="Freeform 4085"/>
          <p:cNvSpPr/>
          <p:nvPr/>
        </p:nvSpPr>
        <p:spPr>
          <a:xfrm>
            <a:off x="6904207" y="2334"/>
            <a:ext cx="808305" cy="6858288"/>
          </a:xfrm>
          <a:custGeom>
            <a:avLst/>
            <a:gdLst/>
            <a:ahLst/>
            <a:cxnLst/>
            <a:rect l="0" t="0" r="0" b="0"/>
            <a:pathLst>
              <a:path w="891007" h="7559992">
                <a:moveTo>
                  <a:pt x="891007" y="0"/>
                </a:moveTo>
                <a:lnTo>
                  <a:pt x="0" y="0"/>
                </a:lnTo>
                <a:lnTo>
                  <a:pt x="0" y="7559992"/>
                </a:lnTo>
                <a:lnTo>
                  <a:pt x="891007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87" name="Freeform 4087"/>
          <p:cNvSpPr/>
          <p:nvPr/>
        </p:nvSpPr>
        <p:spPr>
          <a:xfrm>
            <a:off x="7712512" y="2334"/>
            <a:ext cx="808294" cy="6858288"/>
          </a:xfrm>
          <a:custGeom>
            <a:avLst/>
            <a:gdLst/>
            <a:ahLst/>
            <a:cxnLst/>
            <a:rect l="0" t="0" r="0" b="0"/>
            <a:pathLst>
              <a:path w="890994" h="7559992">
                <a:moveTo>
                  <a:pt x="0" y="0"/>
                </a:moveTo>
                <a:lnTo>
                  <a:pt x="890994" y="0"/>
                </a:lnTo>
                <a:lnTo>
                  <a:pt x="890994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88" name="Freeform 4088"/>
          <p:cNvSpPr/>
          <p:nvPr/>
        </p:nvSpPr>
        <p:spPr>
          <a:xfrm>
            <a:off x="8520806" y="2334"/>
            <a:ext cx="808304" cy="6858288"/>
          </a:xfrm>
          <a:custGeom>
            <a:avLst/>
            <a:gdLst/>
            <a:ahLst/>
            <a:cxnLst/>
            <a:rect l="0" t="0" r="0" b="0"/>
            <a:pathLst>
              <a:path w="891006" h="7559992">
                <a:moveTo>
                  <a:pt x="891006" y="0"/>
                </a:moveTo>
                <a:lnTo>
                  <a:pt x="0" y="0"/>
                </a:lnTo>
                <a:lnTo>
                  <a:pt x="0" y="7559992"/>
                </a:lnTo>
                <a:lnTo>
                  <a:pt x="891006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89" name="Freeform 4089"/>
          <p:cNvSpPr/>
          <p:nvPr/>
        </p:nvSpPr>
        <p:spPr>
          <a:xfrm>
            <a:off x="9329110" y="2334"/>
            <a:ext cx="808294" cy="6858288"/>
          </a:xfrm>
          <a:custGeom>
            <a:avLst/>
            <a:gdLst/>
            <a:ahLst/>
            <a:cxnLst/>
            <a:rect l="0" t="0" r="0" b="0"/>
            <a:pathLst>
              <a:path w="890994" h="7559992">
                <a:moveTo>
                  <a:pt x="0" y="0"/>
                </a:moveTo>
                <a:lnTo>
                  <a:pt x="890994" y="0"/>
                </a:lnTo>
                <a:lnTo>
                  <a:pt x="890994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90" name="Freeform 4090"/>
          <p:cNvSpPr/>
          <p:nvPr/>
        </p:nvSpPr>
        <p:spPr>
          <a:xfrm>
            <a:off x="10137404" y="2334"/>
            <a:ext cx="808305" cy="6858288"/>
          </a:xfrm>
          <a:custGeom>
            <a:avLst/>
            <a:gdLst/>
            <a:ahLst/>
            <a:cxnLst/>
            <a:rect l="0" t="0" r="0" b="0"/>
            <a:pathLst>
              <a:path w="891007" h="7559992">
                <a:moveTo>
                  <a:pt x="891007" y="0"/>
                </a:moveTo>
                <a:lnTo>
                  <a:pt x="0" y="0"/>
                </a:lnTo>
                <a:lnTo>
                  <a:pt x="0" y="7559992"/>
                </a:lnTo>
                <a:lnTo>
                  <a:pt x="891007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91" name="Freeform 4091"/>
          <p:cNvSpPr/>
          <p:nvPr/>
        </p:nvSpPr>
        <p:spPr>
          <a:xfrm>
            <a:off x="1246119" y="6052329"/>
            <a:ext cx="9699590" cy="808293"/>
          </a:xfrm>
          <a:custGeom>
            <a:avLst/>
            <a:gdLst/>
            <a:ahLst/>
            <a:cxnLst/>
            <a:rect l="0" t="0" r="0" b="0"/>
            <a:pathLst>
              <a:path w="10692002" h="890993">
                <a:moveTo>
                  <a:pt x="10692002" y="890993"/>
                </a:moveTo>
                <a:lnTo>
                  <a:pt x="10692002" y="0"/>
                </a:lnTo>
                <a:lnTo>
                  <a:pt x="0" y="0"/>
                </a:lnTo>
                <a:lnTo>
                  <a:pt x="0" y="890993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92" name="Freeform 4092"/>
          <p:cNvSpPr/>
          <p:nvPr/>
        </p:nvSpPr>
        <p:spPr>
          <a:xfrm>
            <a:off x="1246119" y="5244024"/>
            <a:ext cx="9699590" cy="808305"/>
          </a:xfrm>
          <a:custGeom>
            <a:avLst/>
            <a:gdLst/>
            <a:ahLst/>
            <a:cxnLst/>
            <a:rect l="0" t="0" r="0" b="0"/>
            <a:pathLst>
              <a:path w="10692002" h="891007">
                <a:moveTo>
                  <a:pt x="10692002" y="0"/>
                </a:moveTo>
                <a:lnTo>
                  <a:pt x="10692002" y="891007"/>
                </a:lnTo>
                <a:lnTo>
                  <a:pt x="0" y="891007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97" name="Picture 409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8294" y="2196466"/>
            <a:ext cx="938533" cy="582514"/>
          </a:xfrm>
          <a:prstGeom prst="rect">
            <a:avLst/>
          </a:prstGeom>
          <a:noFill/>
        </p:spPr>
      </p:pic>
      <p:pic>
        <p:nvPicPr>
          <p:cNvPr id="4099" name="Picture 409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20130" y="1308165"/>
            <a:ext cx="1035978" cy="285380"/>
          </a:xfrm>
          <a:prstGeom prst="rect">
            <a:avLst/>
          </a:prstGeom>
          <a:noFill/>
        </p:spPr>
      </p:pic>
      <p:sp>
        <p:nvSpPr>
          <p:cNvPr id="4100" name="Freeform 4100"/>
          <p:cNvSpPr/>
          <p:nvPr/>
        </p:nvSpPr>
        <p:spPr>
          <a:xfrm>
            <a:off x="2368892" y="1671314"/>
            <a:ext cx="26063" cy="26063"/>
          </a:xfrm>
          <a:custGeom>
            <a:avLst/>
            <a:gdLst/>
            <a:ahLst/>
            <a:cxnLst/>
            <a:rect l="0" t="0" r="0" b="0"/>
            <a:pathLst>
              <a:path w="469912" h="469912">
                <a:moveTo>
                  <a:pt x="0" y="0"/>
                </a:moveTo>
                <a:lnTo>
                  <a:pt x="469912" y="0"/>
                </a:lnTo>
                <a:lnTo>
                  <a:pt x="469912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1" name="Freeform 4101"/>
          <p:cNvSpPr/>
          <p:nvPr/>
        </p:nvSpPr>
        <p:spPr>
          <a:xfrm>
            <a:off x="2402773" y="1671314"/>
            <a:ext cx="26063" cy="26063"/>
          </a:xfrm>
          <a:custGeom>
            <a:avLst/>
            <a:gdLst/>
            <a:ahLst/>
            <a:cxnLst/>
            <a:rect l="0" t="0" r="0" b="0"/>
            <a:pathLst>
              <a:path w="469913" h="469912">
                <a:moveTo>
                  <a:pt x="0" y="0"/>
                </a:moveTo>
                <a:lnTo>
                  <a:pt x="469913" y="0"/>
                </a:lnTo>
                <a:lnTo>
                  <a:pt x="469913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3" name="Freeform 4103"/>
          <p:cNvSpPr/>
          <p:nvPr/>
        </p:nvSpPr>
        <p:spPr>
          <a:xfrm>
            <a:off x="2470537" y="1671314"/>
            <a:ext cx="26063" cy="26063"/>
          </a:xfrm>
          <a:custGeom>
            <a:avLst/>
            <a:gdLst/>
            <a:ahLst/>
            <a:cxnLst/>
            <a:rect l="0" t="0" r="0" b="0"/>
            <a:pathLst>
              <a:path w="469912" h="469912">
                <a:moveTo>
                  <a:pt x="0" y="0"/>
                </a:moveTo>
                <a:lnTo>
                  <a:pt x="469912" y="0"/>
                </a:lnTo>
                <a:lnTo>
                  <a:pt x="469912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4" name="Freeform 4104"/>
          <p:cNvSpPr/>
          <p:nvPr/>
        </p:nvSpPr>
        <p:spPr>
          <a:xfrm>
            <a:off x="2504419" y="1671314"/>
            <a:ext cx="26064" cy="26063"/>
          </a:xfrm>
          <a:custGeom>
            <a:avLst/>
            <a:gdLst/>
            <a:ahLst/>
            <a:cxnLst/>
            <a:rect l="0" t="0" r="0" b="0"/>
            <a:pathLst>
              <a:path w="469928" h="469912">
                <a:moveTo>
                  <a:pt x="0" y="0"/>
                </a:moveTo>
                <a:lnTo>
                  <a:pt x="469928" y="0"/>
                </a:lnTo>
                <a:lnTo>
                  <a:pt x="469928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5" name="Freeform 4105"/>
          <p:cNvSpPr/>
          <p:nvPr/>
        </p:nvSpPr>
        <p:spPr>
          <a:xfrm>
            <a:off x="2538301" y="1671314"/>
            <a:ext cx="26064" cy="26063"/>
          </a:xfrm>
          <a:custGeom>
            <a:avLst/>
            <a:gdLst/>
            <a:ahLst/>
            <a:cxnLst/>
            <a:rect l="0" t="0" r="0" b="0"/>
            <a:pathLst>
              <a:path w="469924" h="469912">
                <a:moveTo>
                  <a:pt x="0" y="0"/>
                </a:moveTo>
                <a:lnTo>
                  <a:pt x="469924" y="0"/>
                </a:lnTo>
                <a:lnTo>
                  <a:pt x="469924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6" name="Freeform 4106"/>
          <p:cNvSpPr/>
          <p:nvPr/>
        </p:nvSpPr>
        <p:spPr>
          <a:xfrm>
            <a:off x="2572182" y="1671314"/>
            <a:ext cx="26064" cy="26063"/>
          </a:xfrm>
          <a:custGeom>
            <a:avLst/>
            <a:gdLst/>
            <a:ahLst/>
            <a:cxnLst/>
            <a:rect l="0" t="0" r="0" b="0"/>
            <a:pathLst>
              <a:path w="469925" h="469912">
                <a:moveTo>
                  <a:pt x="0" y="0"/>
                </a:moveTo>
                <a:lnTo>
                  <a:pt x="469925" y="0"/>
                </a:lnTo>
                <a:lnTo>
                  <a:pt x="469925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7" name="Freeform 4107"/>
          <p:cNvSpPr/>
          <p:nvPr/>
        </p:nvSpPr>
        <p:spPr>
          <a:xfrm>
            <a:off x="2606064" y="1671314"/>
            <a:ext cx="26063" cy="26063"/>
          </a:xfrm>
          <a:custGeom>
            <a:avLst/>
            <a:gdLst/>
            <a:ahLst/>
            <a:cxnLst/>
            <a:rect l="0" t="0" r="0" b="0"/>
            <a:pathLst>
              <a:path w="469912" h="469912">
                <a:moveTo>
                  <a:pt x="0" y="0"/>
                </a:moveTo>
                <a:lnTo>
                  <a:pt x="469912" y="0"/>
                </a:lnTo>
                <a:lnTo>
                  <a:pt x="469912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8" name="Freeform 4108"/>
          <p:cNvSpPr/>
          <p:nvPr/>
        </p:nvSpPr>
        <p:spPr>
          <a:xfrm flipV="1">
            <a:off x="2368892" y="1705199"/>
            <a:ext cx="26063" cy="26063"/>
          </a:xfrm>
          <a:custGeom>
            <a:avLst/>
            <a:gdLst/>
            <a:ahLst/>
            <a:cxnLst/>
            <a:rect l="0" t="0" r="0" b="0"/>
            <a:pathLst>
              <a:path w="469912" h="469912">
                <a:moveTo>
                  <a:pt x="0" y="0"/>
                </a:moveTo>
                <a:lnTo>
                  <a:pt x="469912" y="0"/>
                </a:lnTo>
                <a:lnTo>
                  <a:pt x="469912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9" name="Freeform 4109"/>
          <p:cNvSpPr/>
          <p:nvPr/>
        </p:nvSpPr>
        <p:spPr>
          <a:xfrm flipV="1">
            <a:off x="2402773" y="1705199"/>
            <a:ext cx="26063" cy="26063"/>
          </a:xfrm>
          <a:custGeom>
            <a:avLst/>
            <a:gdLst/>
            <a:ahLst/>
            <a:cxnLst/>
            <a:rect l="0" t="0" r="0" b="0"/>
            <a:pathLst>
              <a:path w="469913" h="469912">
                <a:moveTo>
                  <a:pt x="0" y="0"/>
                </a:moveTo>
                <a:lnTo>
                  <a:pt x="469913" y="0"/>
                </a:lnTo>
                <a:lnTo>
                  <a:pt x="469913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0" name="Freeform 4110"/>
          <p:cNvSpPr/>
          <p:nvPr/>
        </p:nvSpPr>
        <p:spPr>
          <a:xfrm flipV="1">
            <a:off x="2436655" y="1705199"/>
            <a:ext cx="26063" cy="26063"/>
          </a:xfrm>
          <a:custGeom>
            <a:avLst/>
            <a:gdLst/>
            <a:ahLst/>
            <a:cxnLst/>
            <a:rect l="0" t="0" r="0" b="0"/>
            <a:pathLst>
              <a:path w="469913" h="469912">
                <a:moveTo>
                  <a:pt x="0" y="0"/>
                </a:moveTo>
                <a:lnTo>
                  <a:pt x="469913" y="0"/>
                </a:lnTo>
                <a:lnTo>
                  <a:pt x="469913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1" name="Freeform 4111"/>
          <p:cNvSpPr/>
          <p:nvPr/>
        </p:nvSpPr>
        <p:spPr>
          <a:xfrm flipV="1">
            <a:off x="2470537" y="1705199"/>
            <a:ext cx="26063" cy="26063"/>
          </a:xfrm>
          <a:custGeom>
            <a:avLst/>
            <a:gdLst/>
            <a:ahLst/>
            <a:cxnLst/>
            <a:rect l="0" t="0" r="0" b="0"/>
            <a:pathLst>
              <a:path w="469912" h="469912">
                <a:moveTo>
                  <a:pt x="0" y="0"/>
                </a:moveTo>
                <a:lnTo>
                  <a:pt x="469912" y="0"/>
                </a:lnTo>
                <a:lnTo>
                  <a:pt x="469912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2" name="Freeform 4112"/>
          <p:cNvSpPr/>
          <p:nvPr/>
        </p:nvSpPr>
        <p:spPr>
          <a:xfrm flipV="1">
            <a:off x="2504419" y="1705199"/>
            <a:ext cx="26064" cy="26063"/>
          </a:xfrm>
          <a:custGeom>
            <a:avLst/>
            <a:gdLst/>
            <a:ahLst/>
            <a:cxnLst/>
            <a:rect l="0" t="0" r="0" b="0"/>
            <a:pathLst>
              <a:path w="469928" h="469912">
                <a:moveTo>
                  <a:pt x="0" y="0"/>
                </a:moveTo>
                <a:lnTo>
                  <a:pt x="469928" y="0"/>
                </a:lnTo>
                <a:lnTo>
                  <a:pt x="469928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3" name="Freeform 4113"/>
          <p:cNvSpPr/>
          <p:nvPr/>
        </p:nvSpPr>
        <p:spPr>
          <a:xfrm flipV="1">
            <a:off x="2538301" y="1705199"/>
            <a:ext cx="26064" cy="26063"/>
          </a:xfrm>
          <a:custGeom>
            <a:avLst/>
            <a:gdLst/>
            <a:ahLst/>
            <a:cxnLst/>
            <a:rect l="0" t="0" r="0" b="0"/>
            <a:pathLst>
              <a:path w="469924" h="469912">
                <a:moveTo>
                  <a:pt x="0" y="0"/>
                </a:moveTo>
                <a:lnTo>
                  <a:pt x="469924" y="0"/>
                </a:lnTo>
                <a:lnTo>
                  <a:pt x="469924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4" name="Freeform 4114"/>
          <p:cNvSpPr/>
          <p:nvPr/>
        </p:nvSpPr>
        <p:spPr>
          <a:xfrm flipV="1">
            <a:off x="2572183" y="1705199"/>
            <a:ext cx="26064" cy="26063"/>
          </a:xfrm>
          <a:custGeom>
            <a:avLst/>
            <a:gdLst/>
            <a:ahLst/>
            <a:cxnLst/>
            <a:rect l="0" t="0" r="0" b="0"/>
            <a:pathLst>
              <a:path w="469925" h="469912">
                <a:moveTo>
                  <a:pt x="0" y="0"/>
                </a:moveTo>
                <a:lnTo>
                  <a:pt x="469925" y="0"/>
                </a:lnTo>
                <a:lnTo>
                  <a:pt x="469925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5" name="Freeform 4115"/>
          <p:cNvSpPr/>
          <p:nvPr/>
        </p:nvSpPr>
        <p:spPr>
          <a:xfrm flipV="1">
            <a:off x="2606064" y="1705199"/>
            <a:ext cx="26063" cy="26063"/>
          </a:xfrm>
          <a:custGeom>
            <a:avLst/>
            <a:gdLst/>
            <a:ahLst/>
            <a:cxnLst/>
            <a:rect l="0" t="0" r="0" b="0"/>
            <a:pathLst>
              <a:path w="469912" h="469912">
                <a:moveTo>
                  <a:pt x="0" y="0"/>
                </a:moveTo>
                <a:lnTo>
                  <a:pt x="469912" y="0"/>
                </a:lnTo>
                <a:lnTo>
                  <a:pt x="469912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6" name="Freeform 4116"/>
          <p:cNvSpPr/>
          <p:nvPr/>
        </p:nvSpPr>
        <p:spPr>
          <a:xfrm>
            <a:off x="2368892" y="1739081"/>
            <a:ext cx="26063" cy="26063"/>
          </a:xfrm>
          <a:custGeom>
            <a:avLst/>
            <a:gdLst/>
            <a:ahLst/>
            <a:cxnLst/>
            <a:rect l="0" t="0" r="0" b="0"/>
            <a:pathLst>
              <a:path w="469912" h="469912">
                <a:moveTo>
                  <a:pt x="0" y="0"/>
                </a:moveTo>
                <a:lnTo>
                  <a:pt x="469912" y="0"/>
                </a:lnTo>
                <a:lnTo>
                  <a:pt x="469912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7" name="Freeform 4117"/>
          <p:cNvSpPr/>
          <p:nvPr/>
        </p:nvSpPr>
        <p:spPr>
          <a:xfrm>
            <a:off x="2402773" y="1739081"/>
            <a:ext cx="26063" cy="26063"/>
          </a:xfrm>
          <a:custGeom>
            <a:avLst/>
            <a:gdLst/>
            <a:ahLst/>
            <a:cxnLst/>
            <a:rect l="0" t="0" r="0" b="0"/>
            <a:pathLst>
              <a:path w="469913" h="469912">
                <a:moveTo>
                  <a:pt x="0" y="0"/>
                </a:moveTo>
                <a:lnTo>
                  <a:pt x="469913" y="0"/>
                </a:lnTo>
                <a:lnTo>
                  <a:pt x="469913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8" name="Freeform 4118"/>
          <p:cNvSpPr/>
          <p:nvPr/>
        </p:nvSpPr>
        <p:spPr>
          <a:xfrm>
            <a:off x="2436655" y="1739081"/>
            <a:ext cx="26063" cy="26063"/>
          </a:xfrm>
          <a:custGeom>
            <a:avLst/>
            <a:gdLst/>
            <a:ahLst/>
            <a:cxnLst/>
            <a:rect l="0" t="0" r="0" b="0"/>
            <a:pathLst>
              <a:path w="469913" h="469912">
                <a:moveTo>
                  <a:pt x="0" y="0"/>
                </a:moveTo>
                <a:lnTo>
                  <a:pt x="469913" y="0"/>
                </a:lnTo>
                <a:lnTo>
                  <a:pt x="469913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9" name="Freeform 4119"/>
          <p:cNvSpPr/>
          <p:nvPr/>
        </p:nvSpPr>
        <p:spPr>
          <a:xfrm flipH="1">
            <a:off x="2362720" y="1739081"/>
            <a:ext cx="107817" cy="59877"/>
          </a:xfrm>
          <a:custGeom>
            <a:avLst/>
            <a:gdLst/>
            <a:ahLst/>
            <a:cxnLst/>
            <a:rect l="0" t="0" r="0" b="0"/>
            <a:pathLst>
              <a:path w="469912" h="469912">
                <a:moveTo>
                  <a:pt x="0" y="0"/>
                </a:moveTo>
                <a:lnTo>
                  <a:pt x="469912" y="0"/>
                </a:lnTo>
                <a:lnTo>
                  <a:pt x="469912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20" name="Freeform 4120"/>
          <p:cNvSpPr/>
          <p:nvPr/>
        </p:nvSpPr>
        <p:spPr>
          <a:xfrm>
            <a:off x="2504419" y="1739081"/>
            <a:ext cx="26064" cy="26063"/>
          </a:xfrm>
          <a:custGeom>
            <a:avLst/>
            <a:gdLst/>
            <a:ahLst/>
            <a:cxnLst/>
            <a:rect l="0" t="0" r="0" b="0"/>
            <a:pathLst>
              <a:path w="469928" h="469912">
                <a:moveTo>
                  <a:pt x="0" y="0"/>
                </a:moveTo>
                <a:lnTo>
                  <a:pt x="469928" y="0"/>
                </a:lnTo>
                <a:lnTo>
                  <a:pt x="469928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21" name="Freeform 4121"/>
          <p:cNvSpPr/>
          <p:nvPr/>
        </p:nvSpPr>
        <p:spPr>
          <a:xfrm>
            <a:off x="2538300" y="1739081"/>
            <a:ext cx="45719" cy="45719"/>
          </a:xfrm>
          <a:custGeom>
            <a:avLst/>
            <a:gdLst/>
            <a:ahLst/>
            <a:cxnLst/>
            <a:rect l="0" t="0" r="0" b="0"/>
            <a:pathLst>
              <a:path w="469924" h="469912">
                <a:moveTo>
                  <a:pt x="0" y="0"/>
                </a:moveTo>
                <a:lnTo>
                  <a:pt x="469924" y="0"/>
                </a:lnTo>
                <a:lnTo>
                  <a:pt x="469924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22" name="Freeform 4122"/>
          <p:cNvSpPr/>
          <p:nvPr/>
        </p:nvSpPr>
        <p:spPr>
          <a:xfrm>
            <a:off x="2572183" y="1739081"/>
            <a:ext cx="26064" cy="26063"/>
          </a:xfrm>
          <a:custGeom>
            <a:avLst/>
            <a:gdLst/>
            <a:ahLst/>
            <a:cxnLst/>
            <a:rect l="0" t="0" r="0" b="0"/>
            <a:pathLst>
              <a:path w="469925" h="469912">
                <a:moveTo>
                  <a:pt x="0" y="0"/>
                </a:moveTo>
                <a:lnTo>
                  <a:pt x="469925" y="0"/>
                </a:lnTo>
                <a:lnTo>
                  <a:pt x="469925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23" name="Freeform 4123"/>
          <p:cNvSpPr/>
          <p:nvPr/>
        </p:nvSpPr>
        <p:spPr>
          <a:xfrm>
            <a:off x="2606064" y="1739081"/>
            <a:ext cx="26063" cy="26063"/>
          </a:xfrm>
          <a:custGeom>
            <a:avLst/>
            <a:gdLst/>
            <a:ahLst/>
            <a:cxnLst/>
            <a:rect l="0" t="0" r="0" b="0"/>
            <a:pathLst>
              <a:path w="469912" h="469912">
                <a:moveTo>
                  <a:pt x="0" y="0"/>
                </a:moveTo>
                <a:lnTo>
                  <a:pt x="469912" y="0"/>
                </a:lnTo>
                <a:lnTo>
                  <a:pt x="469912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24" name="Freeform 4124"/>
          <p:cNvSpPr/>
          <p:nvPr/>
        </p:nvSpPr>
        <p:spPr>
          <a:xfrm flipV="1">
            <a:off x="2368892" y="1772963"/>
            <a:ext cx="26063" cy="26064"/>
          </a:xfrm>
          <a:custGeom>
            <a:avLst/>
            <a:gdLst/>
            <a:ahLst/>
            <a:cxnLst/>
            <a:rect l="0" t="0" r="0" b="0"/>
            <a:pathLst>
              <a:path w="469912" h="469928">
                <a:moveTo>
                  <a:pt x="0" y="0"/>
                </a:moveTo>
                <a:lnTo>
                  <a:pt x="469912" y="0"/>
                </a:lnTo>
                <a:lnTo>
                  <a:pt x="469912" y="469928"/>
                </a:lnTo>
                <a:lnTo>
                  <a:pt x="0" y="469928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25" name="Freeform 4125"/>
          <p:cNvSpPr/>
          <p:nvPr/>
        </p:nvSpPr>
        <p:spPr>
          <a:xfrm flipV="1">
            <a:off x="2402773" y="1772963"/>
            <a:ext cx="26063" cy="26064"/>
          </a:xfrm>
          <a:custGeom>
            <a:avLst/>
            <a:gdLst/>
            <a:ahLst/>
            <a:cxnLst/>
            <a:rect l="0" t="0" r="0" b="0"/>
            <a:pathLst>
              <a:path w="469913" h="469928">
                <a:moveTo>
                  <a:pt x="0" y="0"/>
                </a:moveTo>
                <a:lnTo>
                  <a:pt x="469913" y="0"/>
                </a:lnTo>
                <a:lnTo>
                  <a:pt x="469913" y="469928"/>
                </a:lnTo>
                <a:lnTo>
                  <a:pt x="0" y="469928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26" name="Freeform 4126"/>
          <p:cNvSpPr/>
          <p:nvPr/>
        </p:nvSpPr>
        <p:spPr>
          <a:xfrm flipV="1">
            <a:off x="2436655" y="1772963"/>
            <a:ext cx="26063" cy="26064"/>
          </a:xfrm>
          <a:custGeom>
            <a:avLst/>
            <a:gdLst/>
            <a:ahLst/>
            <a:cxnLst/>
            <a:rect l="0" t="0" r="0" b="0"/>
            <a:pathLst>
              <a:path w="469913" h="469928">
                <a:moveTo>
                  <a:pt x="0" y="0"/>
                </a:moveTo>
                <a:lnTo>
                  <a:pt x="469913" y="0"/>
                </a:lnTo>
                <a:lnTo>
                  <a:pt x="469913" y="469928"/>
                </a:lnTo>
                <a:lnTo>
                  <a:pt x="0" y="469928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27" name="Freeform 4127"/>
          <p:cNvSpPr/>
          <p:nvPr/>
        </p:nvSpPr>
        <p:spPr>
          <a:xfrm flipV="1">
            <a:off x="2470537" y="1772963"/>
            <a:ext cx="26063" cy="26064"/>
          </a:xfrm>
          <a:custGeom>
            <a:avLst/>
            <a:gdLst/>
            <a:ahLst/>
            <a:cxnLst/>
            <a:rect l="0" t="0" r="0" b="0"/>
            <a:pathLst>
              <a:path w="469912" h="469928">
                <a:moveTo>
                  <a:pt x="0" y="0"/>
                </a:moveTo>
                <a:lnTo>
                  <a:pt x="469912" y="0"/>
                </a:lnTo>
                <a:lnTo>
                  <a:pt x="469912" y="469928"/>
                </a:lnTo>
                <a:lnTo>
                  <a:pt x="0" y="469928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28" name="Freeform 4128"/>
          <p:cNvSpPr/>
          <p:nvPr/>
        </p:nvSpPr>
        <p:spPr>
          <a:xfrm flipV="1">
            <a:off x="2504419" y="1772963"/>
            <a:ext cx="26064" cy="26064"/>
          </a:xfrm>
          <a:custGeom>
            <a:avLst/>
            <a:gdLst/>
            <a:ahLst/>
            <a:cxnLst/>
            <a:rect l="0" t="0" r="0" b="0"/>
            <a:pathLst>
              <a:path w="469928" h="469928">
                <a:moveTo>
                  <a:pt x="0" y="0"/>
                </a:moveTo>
                <a:lnTo>
                  <a:pt x="469928" y="0"/>
                </a:lnTo>
                <a:lnTo>
                  <a:pt x="469928" y="469928"/>
                </a:lnTo>
                <a:lnTo>
                  <a:pt x="0" y="469928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29" name="Freeform 4129"/>
          <p:cNvSpPr/>
          <p:nvPr/>
        </p:nvSpPr>
        <p:spPr>
          <a:xfrm flipV="1">
            <a:off x="2529853" y="1689406"/>
            <a:ext cx="26064" cy="26064"/>
          </a:xfrm>
          <a:custGeom>
            <a:avLst/>
            <a:gdLst/>
            <a:ahLst/>
            <a:cxnLst/>
            <a:rect l="0" t="0" r="0" b="0"/>
            <a:pathLst>
              <a:path w="469924" h="469928">
                <a:moveTo>
                  <a:pt x="0" y="0"/>
                </a:moveTo>
                <a:lnTo>
                  <a:pt x="469924" y="0"/>
                </a:lnTo>
                <a:lnTo>
                  <a:pt x="469924" y="469928"/>
                </a:lnTo>
                <a:lnTo>
                  <a:pt x="0" y="469928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0" name="Freeform 4130"/>
          <p:cNvSpPr/>
          <p:nvPr/>
        </p:nvSpPr>
        <p:spPr>
          <a:xfrm flipV="1">
            <a:off x="2572183" y="1772963"/>
            <a:ext cx="26064" cy="26064"/>
          </a:xfrm>
          <a:custGeom>
            <a:avLst/>
            <a:gdLst/>
            <a:ahLst/>
            <a:cxnLst/>
            <a:rect l="0" t="0" r="0" b="0"/>
            <a:pathLst>
              <a:path w="469925" h="469928">
                <a:moveTo>
                  <a:pt x="0" y="0"/>
                </a:moveTo>
                <a:lnTo>
                  <a:pt x="469925" y="0"/>
                </a:lnTo>
                <a:lnTo>
                  <a:pt x="469925" y="469928"/>
                </a:lnTo>
                <a:lnTo>
                  <a:pt x="0" y="469928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1" name="Freeform 4131"/>
          <p:cNvSpPr/>
          <p:nvPr/>
        </p:nvSpPr>
        <p:spPr>
          <a:xfrm flipV="1">
            <a:off x="2606064" y="1772963"/>
            <a:ext cx="26063" cy="26064"/>
          </a:xfrm>
          <a:custGeom>
            <a:avLst/>
            <a:gdLst/>
            <a:ahLst/>
            <a:cxnLst/>
            <a:rect l="0" t="0" r="0" b="0"/>
            <a:pathLst>
              <a:path w="469912" h="469928">
                <a:moveTo>
                  <a:pt x="0" y="0"/>
                </a:moveTo>
                <a:lnTo>
                  <a:pt x="469912" y="0"/>
                </a:lnTo>
                <a:lnTo>
                  <a:pt x="469912" y="469928"/>
                </a:lnTo>
                <a:lnTo>
                  <a:pt x="0" y="469928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2" name="Freeform 4132"/>
          <p:cNvSpPr/>
          <p:nvPr/>
        </p:nvSpPr>
        <p:spPr>
          <a:xfrm>
            <a:off x="2368892" y="1806844"/>
            <a:ext cx="26063" cy="26063"/>
          </a:xfrm>
          <a:custGeom>
            <a:avLst/>
            <a:gdLst/>
            <a:ahLst/>
            <a:cxnLst/>
            <a:rect l="0" t="0" r="0" b="0"/>
            <a:pathLst>
              <a:path w="469912" h="469912">
                <a:moveTo>
                  <a:pt x="0" y="0"/>
                </a:moveTo>
                <a:lnTo>
                  <a:pt x="469912" y="0"/>
                </a:lnTo>
                <a:lnTo>
                  <a:pt x="469912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3" name="Freeform 4133"/>
          <p:cNvSpPr/>
          <p:nvPr/>
        </p:nvSpPr>
        <p:spPr>
          <a:xfrm>
            <a:off x="2402773" y="1806844"/>
            <a:ext cx="26063" cy="26063"/>
          </a:xfrm>
          <a:custGeom>
            <a:avLst/>
            <a:gdLst/>
            <a:ahLst/>
            <a:cxnLst/>
            <a:rect l="0" t="0" r="0" b="0"/>
            <a:pathLst>
              <a:path w="469913" h="469912">
                <a:moveTo>
                  <a:pt x="0" y="0"/>
                </a:moveTo>
                <a:lnTo>
                  <a:pt x="469913" y="0"/>
                </a:lnTo>
                <a:lnTo>
                  <a:pt x="469913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4" name="Freeform 4134"/>
          <p:cNvSpPr/>
          <p:nvPr/>
        </p:nvSpPr>
        <p:spPr>
          <a:xfrm>
            <a:off x="2436655" y="1780717"/>
            <a:ext cx="26063" cy="26063"/>
          </a:xfrm>
          <a:custGeom>
            <a:avLst/>
            <a:gdLst/>
            <a:ahLst/>
            <a:cxnLst/>
            <a:rect l="0" t="0" r="0" b="0"/>
            <a:pathLst>
              <a:path w="469913" h="469912">
                <a:moveTo>
                  <a:pt x="0" y="0"/>
                </a:moveTo>
                <a:lnTo>
                  <a:pt x="469913" y="0"/>
                </a:lnTo>
                <a:lnTo>
                  <a:pt x="469913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5" name="Freeform 4135"/>
          <p:cNvSpPr/>
          <p:nvPr/>
        </p:nvSpPr>
        <p:spPr>
          <a:xfrm>
            <a:off x="2470537" y="1806844"/>
            <a:ext cx="26063" cy="26063"/>
          </a:xfrm>
          <a:custGeom>
            <a:avLst/>
            <a:gdLst/>
            <a:ahLst/>
            <a:cxnLst/>
            <a:rect l="0" t="0" r="0" b="0"/>
            <a:pathLst>
              <a:path w="469912" h="469912">
                <a:moveTo>
                  <a:pt x="0" y="0"/>
                </a:moveTo>
                <a:lnTo>
                  <a:pt x="469912" y="0"/>
                </a:lnTo>
                <a:lnTo>
                  <a:pt x="469912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6" name="Freeform 4136"/>
          <p:cNvSpPr/>
          <p:nvPr/>
        </p:nvSpPr>
        <p:spPr>
          <a:xfrm>
            <a:off x="2504419" y="1806844"/>
            <a:ext cx="26064" cy="26063"/>
          </a:xfrm>
          <a:custGeom>
            <a:avLst/>
            <a:gdLst/>
            <a:ahLst/>
            <a:cxnLst/>
            <a:rect l="0" t="0" r="0" b="0"/>
            <a:pathLst>
              <a:path w="469928" h="469912">
                <a:moveTo>
                  <a:pt x="0" y="0"/>
                </a:moveTo>
                <a:lnTo>
                  <a:pt x="469928" y="0"/>
                </a:lnTo>
                <a:lnTo>
                  <a:pt x="469928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7" name="Freeform 4137"/>
          <p:cNvSpPr/>
          <p:nvPr/>
        </p:nvSpPr>
        <p:spPr>
          <a:xfrm>
            <a:off x="2538301" y="1806844"/>
            <a:ext cx="26064" cy="26063"/>
          </a:xfrm>
          <a:custGeom>
            <a:avLst/>
            <a:gdLst/>
            <a:ahLst/>
            <a:cxnLst/>
            <a:rect l="0" t="0" r="0" b="0"/>
            <a:pathLst>
              <a:path w="469924" h="469912">
                <a:moveTo>
                  <a:pt x="0" y="0"/>
                </a:moveTo>
                <a:lnTo>
                  <a:pt x="469924" y="0"/>
                </a:lnTo>
                <a:lnTo>
                  <a:pt x="469924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8" name="Freeform 4138"/>
          <p:cNvSpPr/>
          <p:nvPr/>
        </p:nvSpPr>
        <p:spPr>
          <a:xfrm>
            <a:off x="2572183" y="1806844"/>
            <a:ext cx="26064" cy="26063"/>
          </a:xfrm>
          <a:custGeom>
            <a:avLst/>
            <a:gdLst/>
            <a:ahLst/>
            <a:cxnLst/>
            <a:rect l="0" t="0" r="0" b="0"/>
            <a:pathLst>
              <a:path w="469925" h="469912">
                <a:moveTo>
                  <a:pt x="0" y="0"/>
                </a:moveTo>
                <a:lnTo>
                  <a:pt x="469925" y="0"/>
                </a:lnTo>
                <a:lnTo>
                  <a:pt x="469925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39" name="Freeform 4139"/>
          <p:cNvSpPr/>
          <p:nvPr/>
        </p:nvSpPr>
        <p:spPr>
          <a:xfrm>
            <a:off x="2606064" y="1806844"/>
            <a:ext cx="26063" cy="26063"/>
          </a:xfrm>
          <a:custGeom>
            <a:avLst/>
            <a:gdLst/>
            <a:ahLst/>
            <a:cxnLst/>
            <a:rect l="0" t="0" r="0" b="0"/>
            <a:pathLst>
              <a:path w="469912" h="469912">
                <a:moveTo>
                  <a:pt x="0" y="0"/>
                </a:moveTo>
                <a:lnTo>
                  <a:pt x="469912" y="0"/>
                </a:lnTo>
                <a:lnTo>
                  <a:pt x="469912" y="469912"/>
                </a:lnTo>
                <a:lnTo>
                  <a:pt x="0" y="469912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40" name="Freeform 4140"/>
          <p:cNvSpPr/>
          <p:nvPr/>
        </p:nvSpPr>
        <p:spPr>
          <a:xfrm flipV="1">
            <a:off x="2368892" y="1840726"/>
            <a:ext cx="26063" cy="26063"/>
          </a:xfrm>
          <a:custGeom>
            <a:avLst/>
            <a:gdLst/>
            <a:ahLst/>
            <a:cxnLst/>
            <a:rect l="0" t="0" r="0" b="0"/>
            <a:pathLst>
              <a:path w="469912" h="469913">
                <a:moveTo>
                  <a:pt x="0" y="0"/>
                </a:moveTo>
                <a:lnTo>
                  <a:pt x="469912" y="0"/>
                </a:lnTo>
                <a:lnTo>
                  <a:pt x="469912" y="469913"/>
                </a:lnTo>
                <a:lnTo>
                  <a:pt x="0" y="469913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41" name="Freeform 4141"/>
          <p:cNvSpPr/>
          <p:nvPr/>
        </p:nvSpPr>
        <p:spPr>
          <a:xfrm flipV="1">
            <a:off x="2402773" y="1840726"/>
            <a:ext cx="26063" cy="26063"/>
          </a:xfrm>
          <a:custGeom>
            <a:avLst/>
            <a:gdLst/>
            <a:ahLst/>
            <a:cxnLst/>
            <a:rect l="0" t="0" r="0" b="0"/>
            <a:pathLst>
              <a:path w="469913" h="469913">
                <a:moveTo>
                  <a:pt x="0" y="0"/>
                </a:moveTo>
                <a:lnTo>
                  <a:pt x="469913" y="0"/>
                </a:lnTo>
                <a:lnTo>
                  <a:pt x="469913" y="469913"/>
                </a:lnTo>
                <a:lnTo>
                  <a:pt x="0" y="469913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42" name="Freeform 4142"/>
          <p:cNvSpPr/>
          <p:nvPr/>
        </p:nvSpPr>
        <p:spPr>
          <a:xfrm flipV="1">
            <a:off x="2436655" y="1840726"/>
            <a:ext cx="26063" cy="26063"/>
          </a:xfrm>
          <a:custGeom>
            <a:avLst/>
            <a:gdLst/>
            <a:ahLst/>
            <a:cxnLst/>
            <a:rect l="0" t="0" r="0" b="0"/>
            <a:pathLst>
              <a:path w="469913" h="469913">
                <a:moveTo>
                  <a:pt x="0" y="0"/>
                </a:moveTo>
                <a:lnTo>
                  <a:pt x="469913" y="0"/>
                </a:lnTo>
                <a:lnTo>
                  <a:pt x="469913" y="469913"/>
                </a:lnTo>
                <a:lnTo>
                  <a:pt x="0" y="469913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43" name="Freeform 4143"/>
          <p:cNvSpPr/>
          <p:nvPr/>
        </p:nvSpPr>
        <p:spPr>
          <a:xfrm flipV="1">
            <a:off x="2470537" y="1840726"/>
            <a:ext cx="26063" cy="26063"/>
          </a:xfrm>
          <a:custGeom>
            <a:avLst/>
            <a:gdLst/>
            <a:ahLst/>
            <a:cxnLst/>
            <a:rect l="0" t="0" r="0" b="0"/>
            <a:pathLst>
              <a:path w="469912" h="469913">
                <a:moveTo>
                  <a:pt x="0" y="0"/>
                </a:moveTo>
                <a:lnTo>
                  <a:pt x="469912" y="0"/>
                </a:lnTo>
                <a:lnTo>
                  <a:pt x="469912" y="469913"/>
                </a:lnTo>
                <a:lnTo>
                  <a:pt x="0" y="469913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44" name="Freeform 4144"/>
          <p:cNvSpPr/>
          <p:nvPr/>
        </p:nvSpPr>
        <p:spPr>
          <a:xfrm flipV="1">
            <a:off x="2504419" y="1840726"/>
            <a:ext cx="26064" cy="26063"/>
          </a:xfrm>
          <a:custGeom>
            <a:avLst/>
            <a:gdLst/>
            <a:ahLst/>
            <a:cxnLst/>
            <a:rect l="0" t="0" r="0" b="0"/>
            <a:pathLst>
              <a:path w="469928" h="469913">
                <a:moveTo>
                  <a:pt x="0" y="0"/>
                </a:moveTo>
                <a:lnTo>
                  <a:pt x="469928" y="0"/>
                </a:lnTo>
                <a:lnTo>
                  <a:pt x="469928" y="469913"/>
                </a:lnTo>
                <a:lnTo>
                  <a:pt x="0" y="469913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45" name="Freeform 4145"/>
          <p:cNvSpPr/>
          <p:nvPr/>
        </p:nvSpPr>
        <p:spPr>
          <a:xfrm flipV="1">
            <a:off x="2538301" y="1840726"/>
            <a:ext cx="26064" cy="26063"/>
          </a:xfrm>
          <a:custGeom>
            <a:avLst/>
            <a:gdLst/>
            <a:ahLst/>
            <a:cxnLst/>
            <a:rect l="0" t="0" r="0" b="0"/>
            <a:pathLst>
              <a:path w="469924" h="469913">
                <a:moveTo>
                  <a:pt x="0" y="0"/>
                </a:moveTo>
                <a:lnTo>
                  <a:pt x="469924" y="0"/>
                </a:lnTo>
                <a:lnTo>
                  <a:pt x="469924" y="469913"/>
                </a:lnTo>
                <a:lnTo>
                  <a:pt x="0" y="469913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46" name="Freeform 4146"/>
          <p:cNvSpPr/>
          <p:nvPr/>
        </p:nvSpPr>
        <p:spPr>
          <a:xfrm flipV="1">
            <a:off x="2572183" y="1840726"/>
            <a:ext cx="26064" cy="26063"/>
          </a:xfrm>
          <a:custGeom>
            <a:avLst/>
            <a:gdLst/>
            <a:ahLst/>
            <a:cxnLst/>
            <a:rect l="0" t="0" r="0" b="0"/>
            <a:pathLst>
              <a:path w="469925" h="469913">
                <a:moveTo>
                  <a:pt x="0" y="0"/>
                </a:moveTo>
                <a:lnTo>
                  <a:pt x="469925" y="0"/>
                </a:lnTo>
                <a:lnTo>
                  <a:pt x="469925" y="469913"/>
                </a:lnTo>
                <a:lnTo>
                  <a:pt x="0" y="469913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47" name="Freeform 4147"/>
          <p:cNvSpPr/>
          <p:nvPr/>
        </p:nvSpPr>
        <p:spPr>
          <a:xfrm flipV="1">
            <a:off x="2606064" y="1840726"/>
            <a:ext cx="26063" cy="26063"/>
          </a:xfrm>
          <a:custGeom>
            <a:avLst/>
            <a:gdLst/>
            <a:ahLst/>
            <a:cxnLst/>
            <a:rect l="0" t="0" r="0" b="0"/>
            <a:pathLst>
              <a:path w="469912" h="469913">
                <a:moveTo>
                  <a:pt x="0" y="0"/>
                </a:moveTo>
                <a:lnTo>
                  <a:pt x="469912" y="0"/>
                </a:lnTo>
                <a:lnTo>
                  <a:pt x="469912" y="469913"/>
                </a:lnTo>
                <a:lnTo>
                  <a:pt x="0" y="469913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48" name="Freeform 4148"/>
          <p:cNvSpPr/>
          <p:nvPr/>
        </p:nvSpPr>
        <p:spPr>
          <a:xfrm>
            <a:off x="2368892" y="1874608"/>
            <a:ext cx="26063" cy="26063"/>
          </a:xfrm>
          <a:custGeom>
            <a:avLst/>
            <a:gdLst/>
            <a:ahLst/>
            <a:cxnLst/>
            <a:rect l="0" t="0" r="0" b="0"/>
            <a:pathLst>
              <a:path w="469912" h="469913">
                <a:moveTo>
                  <a:pt x="0" y="0"/>
                </a:moveTo>
                <a:lnTo>
                  <a:pt x="469912" y="0"/>
                </a:lnTo>
                <a:lnTo>
                  <a:pt x="469912" y="469913"/>
                </a:lnTo>
                <a:lnTo>
                  <a:pt x="0" y="469913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49" name="Freeform 4149"/>
          <p:cNvSpPr/>
          <p:nvPr/>
        </p:nvSpPr>
        <p:spPr>
          <a:xfrm>
            <a:off x="2402773" y="1874608"/>
            <a:ext cx="26063" cy="26063"/>
          </a:xfrm>
          <a:custGeom>
            <a:avLst/>
            <a:gdLst/>
            <a:ahLst/>
            <a:cxnLst/>
            <a:rect l="0" t="0" r="0" b="0"/>
            <a:pathLst>
              <a:path w="469913" h="469913">
                <a:moveTo>
                  <a:pt x="0" y="0"/>
                </a:moveTo>
                <a:lnTo>
                  <a:pt x="469913" y="0"/>
                </a:lnTo>
                <a:lnTo>
                  <a:pt x="469913" y="469913"/>
                </a:lnTo>
                <a:lnTo>
                  <a:pt x="0" y="469913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50" name="Freeform 4150"/>
          <p:cNvSpPr/>
          <p:nvPr/>
        </p:nvSpPr>
        <p:spPr>
          <a:xfrm>
            <a:off x="2436655" y="1874608"/>
            <a:ext cx="26063" cy="26063"/>
          </a:xfrm>
          <a:custGeom>
            <a:avLst/>
            <a:gdLst/>
            <a:ahLst/>
            <a:cxnLst/>
            <a:rect l="0" t="0" r="0" b="0"/>
            <a:pathLst>
              <a:path w="469913" h="469913">
                <a:moveTo>
                  <a:pt x="0" y="0"/>
                </a:moveTo>
                <a:lnTo>
                  <a:pt x="469913" y="0"/>
                </a:lnTo>
                <a:lnTo>
                  <a:pt x="469913" y="469913"/>
                </a:lnTo>
                <a:lnTo>
                  <a:pt x="0" y="469913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51" name="Freeform 4151"/>
          <p:cNvSpPr/>
          <p:nvPr/>
        </p:nvSpPr>
        <p:spPr>
          <a:xfrm>
            <a:off x="2470537" y="1874608"/>
            <a:ext cx="26063" cy="26063"/>
          </a:xfrm>
          <a:custGeom>
            <a:avLst/>
            <a:gdLst/>
            <a:ahLst/>
            <a:cxnLst/>
            <a:rect l="0" t="0" r="0" b="0"/>
            <a:pathLst>
              <a:path w="469912" h="469913">
                <a:moveTo>
                  <a:pt x="0" y="0"/>
                </a:moveTo>
                <a:lnTo>
                  <a:pt x="469912" y="0"/>
                </a:lnTo>
                <a:lnTo>
                  <a:pt x="469912" y="469913"/>
                </a:lnTo>
                <a:lnTo>
                  <a:pt x="0" y="469913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52" name="Freeform 4152"/>
          <p:cNvSpPr/>
          <p:nvPr/>
        </p:nvSpPr>
        <p:spPr>
          <a:xfrm>
            <a:off x="2504419" y="1874608"/>
            <a:ext cx="26064" cy="26063"/>
          </a:xfrm>
          <a:custGeom>
            <a:avLst/>
            <a:gdLst/>
            <a:ahLst/>
            <a:cxnLst/>
            <a:rect l="0" t="0" r="0" b="0"/>
            <a:pathLst>
              <a:path w="469928" h="469913">
                <a:moveTo>
                  <a:pt x="0" y="0"/>
                </a:moveTo>
                <a:lnTo>
                  <a:pt x="469928" y="0"/>
                </a:lnTo>
                <a:lnTo>
                  <a:pt x="469928" y="469913"/>
                </a:lnTo>
                <a:lnTo>
                  <a:pt x="0" y="469913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53" name="Freeform 4153"/>
          <p:cNvSpPr/>
          <p:nvPr/>
        </p:nvSpPr>
        <p:spPr>
          <a:xfrm>
            <a:off x="2538301" y="1874608"/>
            <a:ext cx="26064" cy="26063"/>
          </a:xfrm>
          <a:custGeom>
            <a:avLst/>
            <a:gdLst/>
            <a:ahLst/>
            <a:cxnLst/>
            <a:rect l="0" t="0" r="0" b="0"/>
            <a:pathLst>
              <a:path w="469924" h="469913">
                <a:moveTo>
                  <a:pt x="0" y="0"/>
                </a:moveTo>
                <a:lnTo>
                  <a:pt x="469924" y="0"/>
                </a:lnTo>
                <a:lnTo>
                  <a:pt x="469924" y="469913"/>
                </a:lnTo>
                <a:lnTo>
                  <a:pt x="0" y="469913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54" name="Freeform 4154"/>
          <p:cNvSpPr/>
          <p:nvPr/>
        </p:nvSpPr>
        <p:spPr>
          <a:xfrm>
            <a:off x="2572183" y="1874608"/>
            <a:ext cx="26064" cy="26063"/>
          </a:xfrm>
          <a:custGeom>
            <a:avLst/>
            <a:gdLst/>
            <a:ahLst/>
            <a:cxnLst/>
            <a:rect l="0" t="0" r="0" b="0"/>
            <a:pathLst>
              <a:path w="469925" h="469913">
                <a:moveTo>
                  <a:pt x="0" y="0"/>
                </a:moveTo>
                <a:lnTo>
                  <a:pt x="469925" y="0"/>
                </a:lnTo>
                <a:lnTo>
                  <a:pt x="469925" y="469913"/>
                </a:lnTo>
                <a:lnTo>
                  <a:pt x="0" y="469913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55" name="Freeform 4155"/>
          <p:cNvSpPr/>
          <p:nvPr/>
        </p:nvSpPr>
        <p:spPr>
          <a:xfrm>
            <a:off x="2606064" y="1874608"/>
            <a:ext cx="26063" cy="26063"/>
          </a:xfrm>
          <a:custGeom>
            <a:avLst/>
            <a:gdLst/>
            <a:ahLst/>
            <a:cxnLst/>
            <a:rect l="0" t="0" r="0" b="0"/>
            <a:pathLst>
              <a:path w="469912" h="469913">
                <a:moveTo>
                  <a:pt x="0" y="0"/>
                </a:moveTo>
                <a:lnTo>
                  <a:pt x="469912" y="0"/>
                </a:lnTo>
                <a:lnTo>
                  <a:pt x="469912" y="469913"/>
                </a:lnTo>
                <a:lnTo>
                  <a:pt x="0" y="469913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56" name="Freeform 4156"/>
          <p:cNvSpPr/>
          <p:nvPr/>
        </p:nvSpPr>
        <p:spPr>
          <a:xfrm flipV="1">
            <a:off x="2368892" y="1908490"/>
            <a:ext cx="26063" cy="26064"/>
          </a:xfrm>
          <a:custGeom>
            <a:avLst/>
            <a:gdLst/>
            <a:ahLst/>
            <a:cxnLst/>
            <a:rect l="0" t="0" r="0" b="0"/>
            <a:pathLst>
              <a:path w="469912" h="469925">
                <a:moveTo>
                  <a:pt x="0" y="0"/>
                </a:moveTo>
                <a:lnTo>
                  <a:pt x="469912" y="0"/>
                </a:lnTo>
                <a:lnTo>
                  <a:pt x="469912" y="469925"/>
                </a:lnTo>
                <a:lnTo>
                  <a:pt x="0" y="469925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57" name="Freeform 4157"/>
          <p:cNvSpPr/>
          <p:nvPr/>
        </p:nvSpPr>
        <p:spPr>
          <a:xfrm flipV="1">
            <a:off x="2402773" y="1908490"/>
            <a:ext cx="26063" cy="26064"/>
          </a:xfrm>
          <a:custGeom>
            <a:avLst/>
            <a:gdLst/>
            <a:ahLst/>
            <a:cxnLst/>
            <a:rect l="0" t="0" r="0" b="0"/>
            <a:pathLst>
              <a:path w="469913" h="469925">
                <a:moveTo>
                  <a:pt x="0" y="0"/>
                </a:moveTo>
                <a:lnTo>
                  <a:pt x="469913" y="0"/>
                </a:lnTo>
                <a:lnTo>
                  <a:pt x="469913" y="469925"/>
                </a:lnTo>
                <a:lnTo>
                  <a:pt x="0" y="469925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58" name="Freeform 4158"/>
          <p:cNvSpPr/>
          <p:nvPr/>
        </p:nvSpPr>
        <p:spPr>
          <a:xfrm flipV="1">
            <a:off x="2436655" y="1908490"/>
            <a:ext cx="26063" cy="26064"/>
          </a:xfrm>
          <a:custGeom>
            <a:avLst/>
            <a:gdLst/>
            <a:ahLst/>
            <a:cxnLst/>
            <a:rect l="0" t="0" r="0" b="0"/>
            <a:pathLst>
              <a:path w="469913" h="469925">
                <a:moveTo>
                  <a:pt x="0" y="0"/>
                </a:moveTo>
                <a:lnTo>
                  <a:pt x="469913" y="0"/>
                </a:lnTo>
                <a:lnTo>
                  <a:pt x="469913" y="469925"/>
                </a:lnTo>
                <a:lnTo>
                  <a:pt x="0" y="469925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59" name="Freeform 4159"/>
          <p:cNvSpPr/>
          <p:nvPr/>
        </p:nvSpPr>
        <p:spPr>
          <a:xfrm flipV="1">
            <a:off x="2470537" y="1908490"/>
            <a:ext cx="26063" cy="26064"/>
          </a:xfrm>
          <a:custGeom>
            <a:avLst/>
            <a:gdLst/>
            <a:ahLst/>
            <a:cxnLst/>
            <a:rect l="0" t="0" r="0" b="0"/>
            <a:pathLst>
              <a:path w="469912" h="469925">
                <a:moveTo>
                  <a:pt x="0" y="0"/>
                </a:moveTo>
                <a:lnTo>
                  <a:pt x="469912" y="0"/>
                </a:lnTo>
                <a:lnTo>
                  <a:pt x="469912" y="469925"/>
                </a:lnTo>
                <a:lnTo>
                  <a:pt x="0" y="469925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60" name="Freeform 4160"/>
          <p:cNvSpPr/>
          <p:nvPr/>
        </p:nvSpPr>
        <p:spPr>
          <a:xfrm flipV="1">
            <a:off x="2504419" y="1908490"/>
            <a:ext cx="26064" cy="26064"/>
          </a:xfrm>
          <a:custGeom>
            <a:avLst/>
            <a:gdLst/>
            <a:ahLst/>
            <a:cxnLst/>
            <a:rect l="0" t="0" r="0" b="0"/>
            <a:pathLst>
              <a:path w="469928" h="469925">
                <a:moveTo>
                  <a:pt x="0" y="0"/>
                </a:moveTo>
                <a:lnTo>
                  <a:pt x="469928" y="0"/>
                </a:lnTo>
                <a:lnTo>
                  <a:pt x="469928" y="469925"/>
                </a:lnTo>
                <a:lnTo>
                  <a:pt x="0" y="469925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61" name="Freeform 4161"/>
          <p:cNvSpPr/>
          <p:nvPr/>
        </p:nvSpPr>
        <p:spPr>
          <a:xfrm flipV="1">
            <a:off x="2538301" y="1908490"/>
            <a:ext cx="26064" cy="26064"/>
          </a:xfrm>
          <a:custGeom>
            <a:avLst/>
            <a:gdLst/>
            <a:ahLst/>
            <a:cxnLst/>
            <a:rect l="0" t="0" r="0" b="0"/>
            <a:pathLst>
              <a:path w="469924" h="469925">
                <a:moveTo>
                  <a:pt x="0" y="0"/>
                </a:moveTo>
                <a:lnTo>
                  <a:pt x="469924" y="0"/>
                </a:lnTo>
                <a:lnTo>
                  <a:pt x="469924" y="469925"/>
                </a:lnTo>
                <a:lnTo>
                  <a:pt x="0" y="469925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62" name="Freeform 4162"/>
          <p:cNvSpPr/>
          <p:nvPr/>
        </p:nvSpPr>
        <p:spPr>
          <a:xfrm flipV="1">
            <a:off x="2572183" y="1908490"/>
            <a:ext cx="26064" cy="26064"/>
          </a:xfrm>
          <a:custGeom>
            <a:avLst/>
            <a:gdLst/>
            <a:ahLst/>
            <a:cxnLst/>
            <a:rect l="0" t="0" r="0" b="0"/>
            <a:pathLst>
              <a:path w="469925" h="469925">
                <a:moveTo>
                  <a:pt x="0" y="0"/>
                </a:moveTo>
                <a:lnTo>
                  <a:pt x="469925" y="0"/>
                </a:lnTo>
                <a:lnTo>
                  <a:pt x="469925" y="469925"/>
                </a:lnTo>
                <a:lnTo>
                  <a:pt x="0" y="469925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63" name="Freeform 4163"/>
          <p:cNvSpPr/>
          <p:nvPr/>
        </p:nvSpPr>
        <p:spPr>
          <a:xfrm flipV="1">
            <a:off x="2606064" y="1908490"/>
            <a:ext cx="26063" cy="26064"/>
          </a:xfrm>
          <a:custGeom>
            <a:avLst/>
            <a:gdLst/>
            <a:ahLst/>
            <a:cxnLst/>
            <a:rect l="0" t="0" r="0" b="0"/>
            <a:pathLst>
              <a:path w="469912" h="469925">
                <a:moveTo>
                  <a:pt x="0" y="0"/>
                </a:moveTo>
                <a:lnTo>
                  <a:pt x="469912" y="0"/>
                </a:lnTo>
                <a:lnTo>
                  <a:pt x="469912" y="469925"/>
                </a:lnTo>
                <a:lnTo>
                  <a:pt x="0" y="469925"/>
                </a:lnTo>
                <a:close/>
              </a:path>
            </a:pathLst>
          </a:custGeom>
          <a:noFill/>
          <a:ln w="2027" cap="flat" cmpd="sng">
            <a:solidFill>
              <a:srgbClr val="E31F25">
                <a:alpha val="100000"/>
              </a:srgbClr>
            </a:solidFill>
            <a:miter lim="29116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64" name="Freeform 4164"/>
          <p:cNvSpPr/>
          <p:nvPr/>
        </p:nvSpPr>
        <p:spPr>
          <a:xfrm>
            <a:off x="2136957" y="1534867"/>
            <a:ext cx="26072" cy="26060"/>
          </a:xfrm>
          <a:custGeom>
            <a:avLst/>
            <a:gdLst/>
            <a:ahLst/>
            <a:cxnLst/>
            <a:rect l="0" t="0" r="0" b="0"/>
            <a:pathLst>
              <a:path w="28740" h="28727">
                <a:moveTo>
                  <a:pt x="0" y="0"/>
                </a:moveTo>
                <a:lnTo>
                  <a:pt x="9576" y="0"/>
                </a:lnTo>
                <a:lnTo>
                  <a:pt x="19164" y="0"/>
                </a:lnTo>
                <a:lnTo>
                  <a:pt x="28740" y="0"/>
                </a:lnTo>
                <a:lnTo>
                  <a:pt x="28740" y="9576"/>
                </a:lnTo>
                <a:lnTo>
                  <a:pt x="19164" y="9576"/>
                </a:lnTo>
                <a:lnTo>
                  <a:pt x="19164" y="28727"/>
                </a:lnTo>
                <a:lnTo>
                  <a:pt x="9576" y="28727"/>
                </a:lnTo>
                <a:lnTo>
                  <a:pt x="9576" y="9576"/>
                </a:lnTo>
                <a:lnTo>
                  <a:pt x="0" y="9576"/>
                </a:lnTo>
                <a:close/>
              </a:path>
            </a:pathLst>
          </a:custGeom>
          <a:solidFill>
            <a:srgbClr val="E31F25">
              <a:alpha val="100000"/>
            </a:srgbClr>
          </a:solidFill>
          <a:ln w="3315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65" name="Freeform 4165"/>
          <p:cNvSpPr/>
          <p:nvPr/>
        </p:nvSpPr>
        <p:spPr>
          <a:xfrm>
            <a:off x="2402835" y="1671245"/>
            <a:ext cx="26073" cy="26060"/>
          </a:xfrm>
          <a:custGeom>
            <a:avLst/>
            <a:gdLst/>
            <a:ahLst/>
            <a:cxnLst/>
            <a:rect l="0" t="0" r="0" b="0"/>
            <a:pathLst>
              <a:path w="28741" h="28727">
                <a:moveTo>
                  <a:pt x="0" y="0"/>
                </a:moveTo>
                <a:lnTo>
                  <a:pt x="9576" y="0"/>
                </a:lnTo>
                <a:lnTo>
                  <a:pt x="19152" y="0"/>
                </a:lnTo>
                <a:lnTo>
                  <a:pt x="28741" y="0"/>
                </a:lnTo>
                <a:lnTo>
                  <a:pt x="28741" y="9576"/>
                </a:lnTo>
                <a:lnTo>
                  <a:pt x="19152" y="9576"/>
                </a:lnTo>
                <a:lnTo>
                  <a:pt x="19152" y="28727"/>
                </a:lnTo>
                <a:lnTo>
                  <a:pt x="9576" y="28727"/>
                </a:lnTo>
                <a:lnTo>
                  <a:pt x="9576" y="9576"/>
                </a:lnTo>
                <a:lnTo>
                  <a:pt x="0" y="9576"/>
                </a:lnTo>
                <a:close/>
              </a:path>
            </a:pathLst>
          </a:custGeom>
          <a:solidFill>
            <a:srgbClr val="E31F25">
              <a:alpha val="100000"/>
            </a:srgbClr>
          </a:solidFill>
          <a:ln w="3315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66" name="Freeform 4166"/>
          <p:cNvSpPr/>
          <p:nvPr/>
        </p:nvSpPr>
        <p:spPr>
          <a:xfrm>
            <a:off x="2436719" y="1671245"/>
            <a:ext cx="26072" cy="26060"/>
          </a:xfrm>
          <a:custGeom>
            <a:avLst/>
            <a:gdLst/>
            <a:ahLst/>
            <a:cxnLst/>
            <a:rect l="0" t="0" r="0" b="0"/>
            <a:pathLst>
              <a:path w="28740" h="28727">
                <a:moveTo>
                  <a:pt x="0" y="0"/>
                </a:moveTo>
                <a:lnTo>
                  <a:pt x="9576" y="0"/>
                </a:lnTo>
                <a:lnTo>
                  <a:pt x="19152" y="0"/>
                </a:lnTo>
                <a:lnTo>
                  <a:pt x="28740" y="0"/>
                </a:lnTo>
                <a:lnTo>
                  <a:pt x="28740" y="9576"/>
                </a:lnTo>
                <a:lnTo>
                  <a:pt x="19152" y="9576"/>
                </a:lnTo>
                <a:lnTo>
                  <a:pt x="19152" y="28727"/>
                </a:lnTo>
                <a:lnTo>
                  <a:pt x="9576" y="28727"/>
                </a:lnTo>
                <a:lnTo>
                  <a:pt x="9576" y="9576"/>
                </a:lnTo>
                <a:lnTo>
                  <a:pt x="0" y="9576"/>
                </a:lnTo>
                <a:close/>
              </a:path>
            </a:pathLst>
          </a:custGeom>
          <a:solidFill>
            <a:srgbClr val="E31F25">
              <a:alpha val="100000"/>
            </a:srgbClr>
          </a:solidFill>
          <a:ln w="3315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67" name="Freeform 4167"/>
          <p:cNvSpPr/>
          <p:nvPr/>
        </p:nvSpPr>
        <p:spPr>
          <a:xfrm>
            <a:off x="2470603" y="1671245"/>
            <a:ext cx="26061" cy="26060"/>
          </a:xfrm>
          <a:custGeom>
            <a:avLst/>
            <a:gdLst/>
            <a:ahLst/>
            <a:cxnLst/>
            <a:rect l="0" t="0" r="0" b="0"/>
            <a:pathLst>
              <a:path w="28727" h="28727">
                <a:moveTo>
                  <a:pt x="0" y="0"/>
                </a:moveTo>
                <a:lnTo>
                  <a:pt x="9576" y="0"/>
                </a:lnTo>
                <a:lnTo>
                  <a:pt x="19151" y="0"/>
                </a:lnTo>
                <a:lnTo>
                  <a:pt x="28727" y="0"/>
                </a:lnTo>
                <a:lnTo>
                  <a:pt x="28727" y="9576"/>
                </a:lnTo>
                <a:lnTo>
                  <a:pt x="19151" y="9576"/>
                </a:lnTo>
                <a:lnTo>
                  <a:pt x="19151" y="28727"/>
                </a:lnTo>
                <a:lnTo>
                  <a:pt x="9576" y="28727"/>
                </a:lnTo>
                <a:lnTo>
                  <a:pt x="9576" y="9576"/>
                </a:lnTo>
                <a:lnTo>
                  <a:pt x="0" y="9576"/>
                </a:lnTo>
                <a:close/>
              </a:path>
            </a:pathLst>
          </a:custGeom>
          <a:solidFill>
            <a:srgbClr val="E31F25">
              <a:alpha val="100000"/>
            </a:srgbClr>
          </a:solidFill>
          <a:ln w="3315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68" name="Freeform 4168"/>
          <p:cNvSpPr/>
          <p:nvPr/>
        </p:nvSpPr>
        <p:spPr>
          <a:xfrm>
            <a:off x="2504486" y="1671245"/>
            <a:ext cx="26061" cy="26060"/>
          </a:xfrm>
          <a:custGeom>
            <a:avLst/>
            <a:gdLst/>
            <a:ahLst/>
            <a:cxnLst/>
            <a:rect l="0" t="0" r="0" b="0"/>
            <a:pathLst>
              <a:path w="28727" h="28727">
                <a:moveTo>
                  <a:pt x="0" y="0"/>
                </a:moveTo>
                <a:lnTo>
                  <a:pt x="9575" y="0"/>
                </a:lnTo>
                <a:lnTo>
                  <a:pt x="19151" y="0"/>
                </a:lnTo>
                <a:lnTo>
                  <a:pt x="28727" y="0"/>
                </a:lnTo>
                <a:lnTo>
                  <a:pt x="28727" y="9576"/>
                </a:lnTo>
                <a:lnTo>
                  <a:pt x="19151" y="9576"/>
                </a:lnTo>
                <a:lnTo>
                  <a:pt x="19151" y="28727"/>
                </a:lnTo>
                <a:lnTo>
                  <a:pt x="9575" y="28727"/>
                </a:lnTo>
                <a:lnTo>
                  <a:pt x="9575" y="9576"/>
                </a:lnTo>
                <a:lnTo>
                  <a:pt x="0" y="9576"/>
                </a:lnTo>
                <a:close/>
              </a:path>
            </a:pathLst>
          </a:custGeom>
          <a:solidFill>
            <a:srgbClr val="E31F25">
              <a:alpha val="100000"/>
            </a:srgbClr>
          </a:solidFill>
          <a:ln w="3315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69" name="Freeform 4169"/>
          <p:cNvSpPr/>
          <p:nvPr/>
        </p:nvSpPr>
        <p:spPr>
          <a:xfrm>
            <a:off x="2538370" y="1671245"/>
            <a:ext cx="26062" cy="26060"/>
          </a:xfrm>
          <a:custGeom>
            <a:avLst/>
            <a:gdLst/>
            <a:ahLst/>
            <a:cxnLst/>
            <a:rect l="0" t="0" r="0" b="0"/>
            <a:pathLst>
              <a:path w="28728" h="28727">
                <a:moveTo>
                  <a:pt x="0" y="0"/>
                </a:moveTo>
                <a:lnTo>
                  <a:pt x="9576" y="0"/>
                </a:lnTo>
                <a:lnTo>
                  <a:pt x="19152" y="0"/>
                </a:lnTo>
                <a:lnTo>
                  <a:pt x="28728" y="0"/>
                </a:lnTo>
                <a:lnTo>
                  <a:pt x="28728" y="9576"/>
                </a:lnTo>
                <a:lnTo>
                  <a:pt x="19152" y="9576"/>
                </a:lnTo>
                <a:lnTo>
                  <a:pt x="19152" y="28727"/>
                </a:lnTo>
                <a:lnTo>
                  <a:pt x="9576" y="28727"/>
                </a:lnTo>
                <a:lnTo>
                  <a:pt x="9576" y="9576"/>
                </a:lnTo>
                <a:lnTo>
                  <a:pt x="0" y="9576"/>
                </a:lnTo>
                <a:close/>
              </a:path>
            </a:pathLst>
          </a:custGeom>
          <a:solidFill>
            <a:srgbClr val="E31F25">
              <a:alpha val="100000"/>
            </a:srgbClr>
          </a:solidFill>
          <a:ln w="3315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70" name="Freeform 4170"/>
          <p:cNvSpPr/>
          <p:nvPr/>
        </p:nvSpPr>
        <p:spPr>
          <a:xfrm>
            <a:off x="2572255" y="1671245"/>
            <a:ext cx="26061" cy="26060"/>
          </a:xfrm>
          <a:custGeom>
            <a:avLst/>
            <a:gdLst/>
            <a:ahLst/>
            <a:cxnLst/>
            <a:rect l="0" t="0" r="0" b="0"/>
            <a:pathLst>
              <a:path w="28727" h="28727">
                <a:moveTo>
                  <a:pt x="0" y="0"/>
                </a:moveTo>
                <a:lnTo>
                  <a:pt x="9576" y="0"/>
                </a:lnTo>
                <a:lnTo>
                  <a:pt x="19152" y="0"/>
                </a:lnTo>
                <a:lnTo>
                  <a:pt x="28727" y="0"/>
                </a:lnTo>
                <a:lnTo>
                  <a:pt x="28727" y="9576"/>
                </a:lnTo>
                <a:lnTo>
                  <a:pt x="19152" y="9576"/>
                </a:lnTo>
                <a:lnTo>
                  <a:pt x="19152" y="28727"/>
                </a:lnTo>
                <a:lnTo>
                  <a:pt x="9576" y="28727"/>
                </a:lnTo>
                <a:lnTo>
                  <a:pt x="9576" y="9576"/>
                </a:lnTo>
                <a:lnTo>
                  <a:pt x="0" y="9576"/>
                </a:lnTo>
                <a:close/>
              </a:path>
            </a:pathLst>
          </a:custGeom>
          <a:solidFill>
            <a:srgbClr val="E31F25">
              <a:alpha val="100000"/>
            </a:srgbClr>
          </a:solidFill>
          <a:ln w="3315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71" name="Freeform 4171"/>
          <p:cNvSpPr/>
          <p:nvPr/>
        </p:nvSpPr>
        <p:spPr>
          <a:xfrm>
            <a:off x="2606139" y="1671245"/>
            <a:ext cx="26061" cy="26060"/>
          </a:xfrm>
          <a:custGeom>
            <a:avLst/>
            <a:gdLst/>
            <a:ahLst/>
            <a:cxnLst/>
            <a:rect l="0" t="0" r="0" b="0"/>
            <a:pathLst>
              <a:path w="28727" h="28727">
                <a:moveTo>
                  <a:pt x="0" y="0"/>
                </a:moveTo>
                <a:lnTo>
                  <a:pt x="9576" y="0"/>
                </a:lnTo>
                <a:lnTo>
                  <a:pt x="19151" y="0"/>
                </a:lnTo>
                <a:lnTo>
                  <a:pt x="28727" y="0"/>
                </a:lnTo>
                <a:lnTo>
                  <a:pt x="28727" y="9576"/>
                </a:lnTo>
                <a:lnTo>
                  <a:pt x="19151" y="9576"/>
                </a:lnTo>
                <a:lnTo>
                  <a:pt x="19151" y="28727"/>
                </a:lnTo>
                <a:lnTo>
                  <a:pt x="9576" y="28727"/>
                </a:lnTo>
                <a:lnTo>
                  <a:pt x="9576" y="9576"/>
                </a:lnTo>
                <a:lnTo>
                  <a:pt x="0" y="9576"/>
                </a:lnTo>
                <a:close/>
              </a:path>
            </a:pathLst>
          </a:custGeom>
          <a:solidFill>
            <a:srgbClr val="E31F25">
              <a:alpha val="100000"/>
            </a:srgbClr>
          </a:solidFill>
          <a:ln w="3315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72" name="Freeform 4172"/>
          <p:cNvSpPr/>
          <p:nvPr/>
        </p:nvSpPr>
        <p:spPr>
          <a:xfrm>
            <a:off x="2368952" y="1705129"/>
            <a:ext cx="26072" cy="26060"/>
          </a:xfrm>
          <a:custGeom>
            <a:avLst/>
            <a:gdLst/>
            <a:ahLst/>
            <a:cxnLst/>
            <a:rect l="0" t="0" r="0" b="0"/>
            <a:pathLst>
              <a:path w="28740" h="28727">
                <a:moveTo>
                  <a:pt x="0" y="0"/>
                </a:moveTo>
                <a:lnTo>
                  <a:pt x="9576" y="0"/>
                </a:lnTo>
                <a:lnTo>
                  <a:pt x="19164" y="0"/>
                </a:lnTo>
                <a:lnTo>
                  <a:pt x="28740" y="0"/>
                </a:lnTo>
                <a:lnTo>
                  <a:pt x="28740" y="9576"/>
                </a:lnTo>
                <a:lnTo>
                  <a:pt x="19164" y="9576"/>
                </a:lnTo>
                <a:lnTo>
                  <a:pt x="19164" y="28727"/>
                </a:lnTo>
                <a:lnTo>
                  <a:pt x="9576" y="28727"/>
                </a:lnTo>
                <a:lnTo>
                  <a:pt x="9576" y="9576"/>
                </a:lnTo>
                <a:lnTo>
                  <a:pt x="0" y="9576"/>
                </a:lnTo>
                <a:close/>
              </a:path>
            </a:pathLst>
          </a:custGeom>
          <a:solidFill>
            <a:srgbClr val="E31F25">
              <a:alpha val="100000"/>
            </a:srgbClr>
          </a:solidFill>
          <a:ln w="3315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73" name="Freeform 4173"/>
          <p:cNvSpPr/>
          <p:nvPr/>
        </p:nvSpPr>
        <p:spPr>
          <a:xfrm>
            <a:off x="2402835" y="1705129"/>
            <a:ext cx="26073" cy="26060"/>
          </a:xfrm>
          <a:custGeom>
            <a:avLst/>
            <a:gdLst/>
            <a:ahLst/>
            <a:cxnLst/>
            <a:rect l="0" t="0" r="0" b="0"/>
            <a:pathLst>
              <a:path w="28741" h="28727">
                <a:moveTo>
                  <a:pt x="0" y="0"/>
                </a:moveTo>
                <a:lnTo>
                  <a:pt x="9576" y="0"/>
                </a:lnTo>
                <a:lnTo>
                  <a:pt x="19152" y="0"/>
                </a:lnTo>
                <a:lnTo>
                  <a:pt x="28741" y="0"/>
                </a:lnTo>
                <a:lnTo>
                  <a:pt x="28741" y="9576"/>
                </a:lnTo>
                <a:lnTo>
                  <a:pt x="19152" y="9576"/>
                </a:lnTo>
                <a:lnTo>
                  <a:pt x="19152" y="28727"/>
                </a:lnTo>
                <a:lnTo>
                  <a:pt x="9576" y="28727"/>
                </a:lnTo>
                <a:lnTo>
                  <a:pt x="9576" y="9576"/>
                </a:lnTo>
                <a:lnTo>
                  <a:pt x="0" y="9576"/>
                </a:lnTo>
                <a:close/>
              </a:path>
            </a:pathLst>
          </a:custGeom>
          <a:solidFill>
            <a:srgbClr val="E31F25">
              <a:alpha val="100000"/>
            </a:srgbClr>
          </a:solidFill>
          <a:ln w="3315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74" name="Freeform 4174"/>
          <p:cNvSpPr/>
          <p:nvPr/>
        </p:nvSpPr>
        <p:spPr>
          <a:xfrm>
            <a:off x="2436719" y="1705129"/>
            <a:ext cx="26072" cy="26060"/>
          </a:xfrm>
          <a:custGeom>
            <a:avLst/>
            <a:gdLst/>
            <a:ahLst/>
            <a:cxnLst/>
            <a:rect l="0" t="0" r="0" b="0"/>
            <a:pathLst>
              <a:path w="28740" h="28727">
                <a:moveTo>
                  <a:pt x="0" y="0"/>
                </a:moveTo>
                <a:lnTo>
                  <a:pt x="9576" y="0"/>
                </a:lnTo>
                <a:lnTo>
                  <a:pt x="19152" y="0"/>
                </a:lnTo>
                <a:lnTo>
                  <a:pt x="28740" y="0"/>
                </a:lnTo>
                <a:lnTo>
                  <a:pt x="28740" y="9576"/>
                </a:lnTo>
                <a:lnTo>
                  <a:pt x="19152" y="9576"/>
                </a:lnTo>
                <a:lnTo>
                  <a:pt x="19152" y="28727"/>
                </a:lnTo>
                <a:lnTo>
                  <a:pt x="9576" y="28727"/>
                </a:lnTo>
                <a:lnTo>
                  <a:pt x="9576" y="9576"/>
                </a:lnTo>
                <a:lnTo>
                  <a:pt x="0" y="9576"/>
                </a:lnTo>
                <a:close/>
              </a:path>
            </a:pathLst>
          </a:custGeom>
          <a:solidFill>
            <a:srgbClr val="E31F25">
              <a:alpha val="100000"/>
            </a:srgbClr>
          </a:solidFill>
          <a:ln w="3315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75" name="Freeform 4175"/>
          <p:cNvSpPr/>
          <p:nvPr/>
        </p:nvSpPr>
        <p:spPr>
          <a:xfrm>
            <a:off x="2470603" y="1705129"/>
            <a:ext cx="26061" cy="26060"/>
          </a:xfrm>
          <a:custGeom>
            <a:avLst/>
            <a:gdLst/>
            <a:ahLst/>
            <a:cxnLst/>
            <a:rect l="0" t="0" r="0" b="0"/>
            <a:pathLst>
              <a:path w="28727" h="28727">
                <a:moveTo>
                  <a:pt x="0" y="0"/>
                </a:moveTo>
                <a:lnTo>
                  <a:pt x="9576" y="0"/>
                </a:lnTo>
                <a:lnTo>
                  <a:pt x="19151" y="0"/>
                </a:lnTo>
                <a:lnTo>
                  <a:pt x="28727" y="0"/>
                </a:lnTo>
                <a:lnTo>
                  <a:pt x="28727" y="9576"/>
                </a:lnTo>
                <a:lnTo>
                  <a:pt x="19151" y="9576"/>
                </a:lnTo>
                <a:lnTo>
                  <a:pt x="19151" y="28727"/>
                </a:lnTo>
                <a:lnTo>
                  <a:pt x="9576" y="28727"/>
                </a:lnTo>
                <a:lnTo>
                  <a:pt x="9576" y="9576"/>
                </a:lnTo>
                <a:lnTo>
                  <a:pt x="0" y="9576"/>
                </a:lnTo>
                <a:close/>
              </a:path>
            </a:pathLst>
          </a:custGeom>
          <a:solidFill>
            <a:srgbClr val="E31F25">
              <a:alpha val="100000"/>
            </a:srgbClr>
          </a:solidFill>
          <a:ln w="3315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76" name="Freeform 4176"/>
          <p:cNvSpPr/>
          <p:nvPr/>
        </p:nvSpPr>
        <p:spPr>
          <a:xfrm>
            <a:off x="2504486" y="1705129"/>
            <a:ext cx="26061" cy="26060"/>
          </a:xfrm>
          <a:custGeom>
            <a:avLst/>
            <a:gdLst/>
            <a:ahLst/>
            <a:cxnLst/>
            <a:rect l="0" t="0" r="0" b="0"/>
            <a:pathLst>
              <a:path w="28727" h="28727">
                <a:moveTo>
                  <a:pt x="0" y="0"/>
                </a:moveTo>
                <a:lnTo>
                  <a:pt x="9575" y="0"/>
                </a:lnTo>
                <a:lnTo>
                  <a:pt x="19151" y="0"/>
                </a:lnTo>
                <a:lnTo>
                  <a:pt x="28727" y="0"/>
                </a:lnTo>
                <a:lnTo>
                  <a:pt x="28727" y="9576"/>
                </a:lnTo>
                <a:lnTo>
                  <a:pt x="19151" y="9576"/>
                </a:lnTo>
                <a:lnTo>
                  <a:pt x="19151" y="28727"/>
                </a:lnTo>
                <a:lnTo>
                  <a:pt x="9575" y="28727"/>
                </a:lnTo>
                <a:lnTo>
                  <a:pt x="9575" y="9576"/>
                </a:lnTo>
                <a:lnTo>
                  <a:pt x="0" y="9576"/>
                </a:lnTo>
                <a:close/>
              </a:path>
            </a:pathLst>
          </a:custGeom>
          <a:solidFill>
            <a:srgbClr val="E31F25">
              <a:alpha val="100000"/>
            </a:srgbClr>
          </a:solidFill>
          <a:ln w="3315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77" name="Freeform 4177"/>
          <p:cNvSpPr/>
          <p:nvPr/>
        </p:nvSpPr>
        <p:spPr>
          <a:xfrm>
            <a:off x="2538370" y="1705129"/>
            <a:ext cx="26062" cy="26060"/>
          </a:xfrm>
          <a:custGeom>
            <a:avLst/>
            <a:gdLst/>
            <a:ahLst/>
            <a:cxnLst/>
            <a:rect l="0" t="0" r="0" b="0"/>
            <a:pathLst>
              <a:path w="28728" h="28727">
                <a:moveTo>
                  <a:pt x="0" y="0"/>
                </a:moveTo>
                <a:lnTo>
                  <a:pt x="9576" y="0"/>
                </a:lnTo>
                <a:lnTo>
                  <a:pt x="19152" y="0"/>
                </a:lnTo>
                <a:lnTo>
                  <a:pt x="28728" y="0"/>
                </a:lnTo>
                <a:lnTo>
                  <a:pt x="28728" y="9576"/>
                </a:lnTo>
                <a:lnTo>
                  <a:pt x="19152" y="9576"/>
                </a:lnTo>
                <a:lnTo>
                  <a:pt x="19152" y="28727"/>
                </a:lnTo>
                <a:lnTo>
                  <a:pt x="9576" y="28727"/>
                </a:lnTo>
                <a:lnTo>
                  <a:pt x="9576" y="9576"/>
                </a:lnTo>
                <a:lnTo>
                  <a:pt x="0" y="9576"/>
                </a:lnTo>
                <a:close/>
              </a:path>
            </a:pathLst>
          </a:custGeom>
          <a:solidFill>
            <a:srgbClr val="E31F25">
              <a:alpha val="100000"/>
            </a:srgbClr>
          </a:solidFill>
          <a:ln w="3315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78" name="Freeform 4178"/>
          <p:cNvSpPr/>
          <p:nvPr/>
        </p:nvSpPr>
        <p:spPr>
          <a:xfrm>
            <a:off x="2572255" y="1705129"/>
            <a:ext cx="26061" cy="26060"/>
          </a:xfrm>
          <a:custGeom>
            <a:avLst/>
            <a:gdLst/>
            <a:ahLst/>
            <a:cxnLst/>
            <a:rect l="0" t="0" r="0" b="0"/>
            <a:pathLst>
              <a:path w="28727" h="28727">
                <a:moveTo>
                  <a:pt x="0" y="0"/>
                </a:moveTo>
                <a:lnTo>
                  <a:pt x="9576" y="0"/>
                </a:lnTo>
                <a:lnTo>
                  <a:pt x="19152" y="0"/>
                </a:lnTo>
                <a:lnTo>
                  <a:pt x="28727" y="0"/>
                </a:lnTo>
                <a:lnTo>
                  <a:pt x="28727" y="9576"/>
                </a:lnTo>
                <a:lnTo>
                  <a:pt x="19152" y="9576"/>
                </a:lnTo>
                <a:lnTo>
                  <a:pt x="19152" y="28727"/>
                </a:lnTo>
                <a:lnTo>
                  <a:pt x="9576" y="28727"/>
                </a:lnTo>
                <a:lnTo>
                  <a:pt x="9576" y="9576"/>
                </a:lnTo>
                <a:lnTo>
                  <a:pt x="0" y="9576"/>
                </a:lnTo>
                <a:close/>
              </a:path>
            </a:pathLst>
          </a:custGeom>
          <a:solidFill>
            <a:srgbClr val="E31F25">
              <a:alpha val="100000"/>
            </a:srgbClr>
          </a:solidFill>
          <a:ln w="3315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79" name="Freeform 4179"/>
          <p:cNvSpPr/>
          <p:nvPr/>
        </p:nvSpPr>
        <p:spPr>
          <a:xfrm>
            <a:off x="2606139" y="1705129"/>
            <a:ext cx="26061" cy="26060"/>
          </a:xfrm>
          <a:custGeom>
            <a:avLst/>
            <a:gdLst/>
            <a:ahLst/>
            <a:cxnLst/>
            <a:rect l="0" t="0" r="0" b="0"/>
            <a:pathLst>
              <a:path w="28727" h="28727">
                <a:moveTo>
                  <a:pt x="0" y="0"/>
                </a:moveTo>
                <a:lnTo>
                  <a:pt x="9576" y="0"/>
                </a:lnTo>
                <a:lnTo>
                  <a:pt x="19151" y="0"/>
                </a:lnTo>
                <a:lnTo>
                  <a:pt x="28727" y="0"/>
                </a:lnTo>
                <a:lnTo>
                  <a:pt x="28727" y="9576"/>
                </a:lnTo>
                <a:lnTo>
                  <a:pt x="19151" y="9576"/>
                </a:lnTo>
                <a:lnTo>
                  <a:pt x="19151" y="28727"/>
                </a:lnTo>
                <a:lnTo>
                  <a:pt x="9576" y="28727"/>
                </a:lnTo>
                <a:lnTo>
                  <a:pt x="9576" y="9576"/>
                </a:lnTo>
                <a:lnTo>
                  <a:pt x="0" y="9576"/>
                </a:lnTo>
                <a:close/>
              </a:path>
            </a:pathLst>
          </a:custGeom>
          <a:solidFill>
            <a:srgbClr val="E31F25">
              <a:alpha val="100000"/>
            </a:srgbClr>
          </a:solidFill>
          <a:ln w="3315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80" name="Freeform 4180"/>
          <p:cNvSpPr/>
          <p:nvPr/>
        </p:nvSpPr>
        <p:spPr>
          <a:xfrm>
            <a:off x="2470603" y="1739013"/>
            <a:ext cx="26061" cy="26060"/>
          </a:xfrm>
          <a:custGeom>
            <a:avLst/>
            <a:gdLst/>
            <a:ahLst/>
            <a:cxnLst/>
            <a:rect l="0" t="0" r="0" b="0"/>
            <a:pathLst>
              <a:path w="28727" h="28727">
                <a:moveTo>
                  <a:pt x="0" y="0"/>
                </a:moveTo>
                <a:lnTo>
                  <a:pt x="9576" y="0"/>
                </a:lnTo>
                <a:lnTo>
                  <a:pt x="19151" y="0"/>
                </a:lnTo>
                <a:lnTo>
                  <a:pt x="28727" y="0"/>
                </a:lnTo>
                <a:lnTo>
                  <a:pt x="28727" y="9575"/>
                </a:lnTo>
                <a:lnTo>
                  <a:pt x="19151" y="9575"/>
                </a:lnTo>
                <a:lnTo>
                  <a:pt x="19151" y="28727"/>
                </a:lnTo>
                <a:lnTo>
                  <a:pt x="9576" y="28727"/>
                </a:lnTo>
                <a:lnTo>
                  <a:pt x="9576" y="9575"/>
                </a:lnTo>
                <a:lnTo>
                  <a:pt x="0" y="9575"/>
                </a:lnTo>
                <a:close/>
              </a:path>
            </a:pathLst>
          </a:custGeom>
          <a:solidFill>
            <a:srgbClr val="E31F25">
              <a:alpha val="100000"/>
            </a:srgbClr>
          </a:solidFill>
          <a:ln w="3315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81" name="Freeform 4181"/>
          <p:cNvSpPr/>
          <p:nvPr/>
        </p:nvSpPr>
        <p:spPr>
          <a:xfrm>
            <a:off x="2504486" y="1739013"/>
            <a:ext cx="26061" cy="26060"/>
          </a:xfrm>
          <a:custGeom>
            <a:avLst/>
            <a:gdLst/>
            <a:ahLst/>
            <a:cxnLst/>
            <a:rect l="0" t="0" r="0" b="0"/>
            <a:pathLst>
              <a:path w="28727" h="28727">
                <a:moveTo>
                  <a:pt x="0" y="0"/>
                </a:moveTo>
                <a:lnTo>
                  <a:pt x="9575" y="0"/>
                </a:lnTo>
                <a:lnTo>
                  <a:pt x="19151" y="0"/>
                </a:lnTo>
                <a:lnTo>
                  <a:pt x="28727" y="0"/>
                </a:lnTo>
                <a:lnTo>
                  <a:pt x="28727" y="9575"/>
                </a:lnTo>
                <a:lnTo>
                  <a:pt x="19151" y="9575"/>
                </a:lnTo>
                <a:lnTo>
                  <a:pt x="19151" y="28727"/>
                </a:lnTo>
                <a:lnTo>
                  <a:pt x="9575" y="28727"/>
                </a:lnTo>
                <a:lnTo>
                  <a:pt x="9575" y="9575"/>
                </a:lnTo>
                <a:lnTo>
                  <a:pt x="0" y="9575"/>
                </a:lnTo>
                <a:close/>
              </a:path>
            </a:pathLst>
          </a:custGeom>
          <a:solidFill>
            <a:srgbClr val="E31F25">
              <a:alpha val="100000"/>
            </a:srgbClr>
          </a:solidFill>
          <a:ln w="3315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82" name="Freeform 4182"/>
          <p:cNvSpPr/>
          <p:nvPr/>
        </p:nvSpPr>
        <p:spPr>
          <a:xfrm flipV="1">
            <a:off x="2470603" y="1727178"/>
            <a:ext cx="45719" cy="45719"/>
          </a:xfrm>
          <a:custGeom>
            <a:avLst/>
            <a:gdLst/>
            <a:ahLst/>
            <a:cxnLst/>
            <a:rect l="0" t="0" r="0" b="0"/>
            <a:pathLst>
              <a:path w="28727" h="28728">
                <a:moveTo>
                  <a:pt x="0" y="0"/>
                </a:moveTo>
                <a:lnTo>
                  <a:pt x="9576" y="0"/>
                </a:lnTo>
                <a:lnTo>
                  <a:pt x="19151" y="0"/>
                </a:lnTo>
                <a:lnTo>
                  <a:pt x="28727" y="0"/>
                </a:lnTo>
                <a:lnTo>
                  <a:pt x="28727" y="9576"/>
                </a:lnTo>
                <a:lnTo>
                  <a:pt x="19151" y="9576"/>
                </a:lnTo>
                <a:lnTo>
                  <a:pt x="19151" y="28728"/>
                </a:lnTo>
                <a:lnTo>
                  <a:pt x="9576" y="28728"/>
                </a:lnTo>
                <a:lnTo>
                  <a:pt x="9576" y="9576"/>
                </a:lnTo>
                <a:lnTo>
                  <a:pt x="0" y="9576"/>
                </a:lnTo>
                <a:close/>
              </a:path>
            </a:pathLst>
          </a:custGeom>
          <a:solidFill>
            <a:srgbClr val="E31F25">
              <a:alpha val="100000"/>
            </a:srgbClr>
          </a:solidFill>
          <a:ln w="3315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83" name="Freeform 4183"/>
          <p:cNvSpPr/>
          <p:nvPr/>
        </p:nvSpPr>
        <p:spPr>
          <a:xfrm>
            <a:off x="2504486" y="1772897"/>
            <a:ext cx="26061" cy="26061"/>
          </a:xfrm>
          <a:custGeom>
            <a:avLst/>
            <a:gdLst/>
            <a:ahLst/>
            <a:cxnLst/>
            <a:rect l="0" t="0" r="0" b="0"/>
            <a:pathLst>
              <a:path w="28727" h="28728">
                <a:moveTo>
                  <a:pt x="0" y="0"/>
                </a:moveTo>
                <a:lnTo>
                  <a:pt x="9575" y="0"/>
                </a:lnTo>
                <a:lnTo>
                  <a:pt x="19151" y="0"/>
                </a:lnTo>
                <a:lnTo>
                  <a:pt x="28727" y="0"/>
                </a:lnTo>
                <a:lnTo>
                  <a:pt x="28727" y="9576"/>
                </a:lnTo>
                <a:lnTo>
                  <a:pt x="19151" y="9576"/>
                </a:lnTo>
                <a:lnTo>
                  <a:pt x="19151" y="28728"/>
                </a:lnTo>
                <a:lnTo>
                  <a:pt x="9575" y="28728"/>
                </a:lnTo>
                <a:lnTo>
                  <a:pt x="9575" y="9576"/>
                </a:lnTo>
                <a:lnTo>
                  <a:pt x="0" y="9576"/>
                </a:lnTo>
                <a:close/>
              </a:path>
            </a:pathLst>
          </a:custGeom>
          <a:solidFill>
            <a:srgbClr val="E31F25">
              <a:alpha val="100000"/>
            </a:srgbClr>
          </a:solidFill>
          <a:ln w="3315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84" name="Freeform 4184"/>
          <p:cNvSpPr/>
          <p:nvPr/>
        </p:nvSpPr>
        <p:spPr>
          <a:xfrm>
            <a:off x="2470603" y="1806781"/>
            <a:ext cx="26061" cy="26060"/>
          </a:xfrm>
          <a:custGeom>
            <a:avLst/>
            <a:gdLst/>
            <a:ahLst/>
            <a:cxnLst/>
            <a:rect l="0" t="0" r="0" b="0"/>
            <a:pathLst>
              <a:path w="28727" h="28727">
                <a:moveTo>
                  <a:pt x="0" y="0"/>
                </a:moveTo>
                <a:lnTo>
                  <a:pt x="9576" y="0"/>
                </a:lnTo>
                <a:lnTo>
                  <a:pt x="19151" y="0"/>
                </a:lnTo>
                <a:lnTo>
                  <a:pt x="28727" y="0"/>
                </a:lnTo>
                <a:lnTo>
                  <a:pt x="28727" y="9576"/>
                </a:lnTo>
                <a:lnTo>
                  <a:pt x="19151" y="9576"/>
                </a:lnTo>
                <a:lnTo>
                  <a:pt x="19151" y="28727"/>
                </a:lnTo>
                <a:lnTo>
                  <a:pt x="9576" y="28727"/>
                </a:lnTo>
                <a:lnTo>
                  <a:pt x="9576" y="9576"/>
                </a:lnTo>
                <a:lnTo>
                  <a:pt x="0" y="9576"/>
                </a:lnTo>
                <a:close/>
              </a:path>
            </a:pathLst>
          </a:custGeom>
          <a:solidFill>
            <a:srgbClr val="E31F25">
              <a:alpha val="100000"/>
            </a:srgbClr>
          </a:solidFill>
          <a:ln w="3315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85" name="Freeform 4185"/>
          <p:cNvSpPr/>
          <p:nvPr/>
        </p:nvSpPr>
        <p:spPr>
          <a:xfrm>
            <a:off x="2504486" y="1806781"/>
            <a:ext cx="26061" cy="26060"/>
          </a:xfrm>
          <a:custGeom>
            <a:avLst/>
            <a:gdLst/>
            <a:ahLst/>
            <a:cxnLst/>
            <a:rect l="0" t="0" r="0" b="0"/>
            <a:pathLst>
              <a:path w="28727" h="28727">
                <a:moveTo>
                  <a:pt x="0" y="0"/>
                </a:moveTo>
                <a:lnTo>
                  <a:pt x="9575" y="0"/>
                </a:lnTo>
                <a:lnTo>
                  <a:pt x="19151" y="0"/>
                </a:lnTo>
                <a:lnTo>
                  <a:pt x="28727" y="0"/>
                </a:lnTo>
                <a:lnTo>
                  <a:pt x="28727" y="9576"/>
                </a:lnTo>
                <a:lnTo>
                  <a:pt x="19151" y="9576"/>
                </a:lnTo>
                <a:lnTo>
                  <a:pt x="19151" y="28727"/>
                </a:lnTo>
                <a:lnTo>
                  <a:pt x="9575" y="28727"/>
                </a:lnTo>
                <a:lnTo>
                  <a:pt x="9575" y="9576"/>
                </a:lnTo>
                <a:lnTo>
                  <a:pt x="0" y="9576"/>
                </a:lnTo>
                <a:close/>
              </a:path>
            </a:pathLst>
          </a:custGeom>
          <a:solidFill>
            <a:srgbClr val="E31F25">
              <a:alpha val="100000"/>
            </a:srgbClr>
          </a:solidFill>
          <a:ln w="3315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86" name="Freeform 4186"/>
          <p:cNvSpPr/>
          <p:nvPr/>
        </p:nvSpPr>
        <p:spPr>
          <a:xfrm>
            <a:off x="2470603" y="1840654"/>
            <a:ext cx="26061" cy="26071"/>
          </a:xfrm>
          <a:custGeom>
            <a:avLst/>
            <a:gdLst/>
            <a:ahLst/>
            <a:cxnLst/>
            <a:rect l="0" t="0" r="0" b="0"/>
            <a:pathLst>
              <a:path w="28727" h="28740">
                <a:moveTo>
                  <a:pt x="0" y="0"/>
                </a:moveTo>
                <a:lnTo>
                  <a:pt x="9576" y="0"/>
                </a:lnTo>
                <a:lnTo>
                  <a:pt x="19151" y="0"/>
                </a:lnTo>
                <a:lnTo>
                  <a:pt x="28727" y="0"/>
                </a:lnTo>
                <a:lnTo>
                  <a:pt x="28727" y="9576"/>
                </a:lnTo>
                <a:lnTo>
                  <a:pt x="19151" y="9576"/>
                </a:lnTo>
                <a:lnTo>
                  <a:pt x="19151" y="28740"/>
                </a:lnTo>
                <a:lnTo>
                  <a:pt x="9576" y="28740"/>
                </a:lnTo>
                <a:lnTo>
                  <a:pt x="9576" y="9576"/>
                </a:lnTo>
                <a:lnTo>
                  <a:pt x="0" y="9576"/>
                </a:lnTo>
                <a:close/>
              </a:path>
            </a:pathLst>
          </a:custGeom>
          <a:solidFill>
            <a:srgbClr val="E31F25">
              <a:alpha val="100000"/>
            </a:srgbClr>
          </a:solidFill>
          <a:ln w="3315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87" name="Freeform 4187"/>
          <p:cNvSpPr/>
          <p:nvPr/>
        </p:nvSpPr>
        <p:spPr>
          <a:xfrm>
            <a:off x="2504486" y="1840654"/>
            <a:ext cx="26061" cy="26071"/>
          </a:xfrm>
          <a:custGeom>
            <a:avLst/>
            <a:gdLst/>
            <a:ahLst/>
            <a:cxnLst/>
            <a:rect l="0" t="0" r="0" b="0"/>
            <a:pathLst>
              <a:path w="28727" h="28740">
                <a:moveTo>
                  <a:pt x="0" y="0"/>
                </a:moveTo>
                <a:lnTo>
                  <a:pt x="9575" y="0"/>
                </a:lnTo>
                <a:lnTo>
                  <a:pt x="19151" y="0"/>
                </a:lnTo>
                <a:lnTo>
                  <a:pt x="28727" y="0"/>
                </a:lnTo>
                <a:lnTo>
                  <a:pt x="28727" y="9576"/>
                </a:lnTo>
                <a:lnTo>
                  <a:pt x="19151" y="9576"/>
                </a:lnTo>
                <a:lnTo>
                  <a:pt x="19151" y="28740"/>
                </a:lnTo>
                <a:lnTo>
                  <a:pt x="9575" y="28740"/>
                </a:lnTo>
                <a:lnTo>
                  <a:pt x="9575" y="9576"/>
                </a:lnTo>
                <a:lnTo>
                  <a:pt x="0" y="9576"/>
                </a:lnTo>
                <a:close/>
              </a:path>
            </a:pathLst>
          </a:custGeom>
          <a:solidFill>
            <a:srgbClr val="E31F25">
              <a:alpha val="100000"/>
            </a:srgbClr>
          </a:solidFill>
          <a:ln w="3315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88" name="Freeform 4188"/>
          <p:cNvSpPr/>
          <p:nvPr/>
        </p:nvSpPr>
        <p:spPr>
          <a:xfrm>
            <a:off x="2470603" y="1874537"/>
            <a:ext cx="26061" cy="26071"/>
          </a:xfrm>
          <a:custGeom>
            <a:avLst/>
            <a:gdLst/>
            <a:ahLst/>
            <a:cxnLst/>
            <a:rect l="0" t="0" r="0" b="0"/>
            <a:pathLst>
              <a:path w="28727" h="28740">
                <a:moveTo>
                  <a:pt x="0" y="0"/>
                </a:moveTo>
                <a:lnTo>
                  <a:pt x="9576" y="0"/>
                </a:lnTo>
                <a:lnTo>
                  <a:pt x="19151" y="0"/>
                </a:lnTo>
                <a:lnTo>
                  <a:pt x="28727" y="0"/>
                </a:lnTo>
                <a:lnTo>
                  <a:pt x="28727" y="9588"/>
                </a:lnTo>
                <a:lnTo>
                  <a:pt x="19151" y="9588"/>
                </a:lnTo>
                <a:lnTo>
                  <a:pt x="19151" y="28740"/>
                </a:lnTo>
                <a:lnTo>
                  <a:pt x="9576" y="28740"/>
                </a:lnTo>
                <a:lnTo>
                  <a:pt x="9576" y="9588"/>
                </a:lnTo>
                <a:lnTo>
                  <a:pt x="0" y="9588"/>
                </a:lnTo>
                <a:close/>
              </a:path>
            </a:pathLst>
          </a:custGeom>
          <a:solidFill>
            <a:srgbClr val="E31F25">
              <a:alpha val="100000"/>
            </a:srgbClr>
          </a:solidFill>
          <a:ln w="3315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89" name="Freeform 4189"/>
          <p:cNvSpPr/>
          <p:nvPr/>
        </p:nvSpPr>
        <p:spPr>
          <a:xfrm>
            <a:off x="2504486" y="1874537"/>
            <a:ext cx="26061" cy="26071"/>
          </a:xfrm>
          <a:custGeom>
            <a:avLst/>
            <a:gdLst/>
            <a:ahLst/>
            <a:cxnLst/>
            <a:rect l="0" t="0" r="0" b="0"/>
            <a:pathLst>
              <a:path w="28727" h="28740">
                <a:moveTo>
                  <a:pt x="0" y="0"/>
                </a:moveTo>
                <a:lnTo>
                  <a:pt x="9575" y="0"/>
                </a:lnTo>
                <a:lnTo>
                  <a:pt x="19151" y="0"/>
                </a:lnTo>
                <a:lnTo>
                  <a:pt x="28727" y="0"/>
                </a:lnTo>
                <a:lnTo>
                  <a:pt x="28727" y="9588"/>
                </a:lnTo>
                <a:lnTo>
                  <a:pt x="19151" y="9588"/>
                </a:lnTo>
                <a:lnTo>
                  <a:pt x="19151" y="28740"/>
                </a:lnTo>
                <a:lnTo>
                  <a:pt x="9575" y="28740"/>
                </a:lnTo>
                <a:lnTo>
                  <a:pt x="9575" y="9588"/>
                </a:lnTo>
                <a:lnTo>
                  <a:pt x="0" y="9588"/>
                </a:lnTo>
                <a:close/>
              </a:path>
            </a:pathLst>
          </a:custGeom>
          <a:solidFill>
            <a:srgbClr val="E31F25">
              <a:alpha val="100000"/>
            </a:srgbClr>
          </a:solidFill>
          <a:ln w="3315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90" name="Freeform 4190"/>
          <p:cNvSpPr/>
          <p:nvPr/>
        </p:nvSpPr>
        <p:spPr>
          <a:xfrm>
            <a:off x="2470603" y="1908421"/>
            <a:ext cx="26061" cy="26071"/>
          </a:xfrm>
          <a:custGeom>
            <a:avLst/>
            <a:gdLst/>
            <a:ahLst/>
            <a:cxnLst/>
            <a:rect l="0" t="0" r="0" b="0"/>
            <a:pathLst>
              <a:path w="28727" h="28740">
                <a:moveTo>
                  <a:pt x="0" y="0"/>
                </a:moveTo>
                <a:lnTo>
                  <a:pt x="9576" y="0"/>
                </a:lnTo>
                <a:lnTo>
                  <a:pt x="19151" y="0"/>
                </a:lnTo>
                <a:lnTo>
                  <a:pt x="28727" y="0"/>
                </a:lnTo>
                <a:lnTo>
                  <a:pt x="28727" y="9576"/>
                </a:lnTo>
                <a:lnTo>
                  <a:pt x="19151" y="9576"/>
                </a:lnTo>
                <a:lnTo>
                  <a:pt x="19151" y="28740"/>
                </a:lnTo>
                <a:lnTo>
                  <a:pt x="9576" y="28740"/>
                </a:lnTo>
                <a:lnTo>
                  <a:pt x="9576" y="9576"/>
                </a:lnTo>
                <a:lnTo>
                  <a:pt x="0" y="9576"/>
                </a:lnTo>
                <a:close/>
              </a:path>
            </a:pathLst>
          </a:custGeom>
          <a:solidFill>
            <a:srgbClr val="E31F25">
              <a:alpha val="100000"/>
            </a:srgbClr>
          </a:solidFill>
          <a:ln w="3315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91" name="Freeform 4191"/>
          <p:cNvSpPr/>
          <p:nvPr/>
        </p:nvSpPr>
        <p:spPr>
          <a:xfrm>
            <a:off x="2504486" y="1908421"/>
            <a:ext cx="26061" cy="26071"/>
          </a:xfrm>
          <a:custGeom>
            <a:avLst/>
            <a:gdLst/>
            <a:ahLst/>
            <a:cxnLst/>
            <a:rect l="0" t="0" r="0" b="0"/>
            <a:pathLst>
              <a:path w="28727" h="28740">
                <a:moveTo>
                  <a:pt x="0" y="0"/>
                </a:moveTo>
                <a:lnTo>
                  <a:pt x="9575" y="0"/>
                </a:lnTo>
                <a:lnTo>
                  <a:pt x="19151" y="0"/>
                </a:lnTo>
                <a:lnTo>
                  <a:pt x="28727" y="0"/>
                </a:lnTo>
                <a:lnTo>
                  <a:pt x="28727" y="9576"/>
                </a:lnTo>
                <a:lnTo>
                  <a:pt x="19151" y="9576"/>
                </a:lnTo>
                <a:lnTo>
                  <a:pt x="19151" y="28740"/>
                </a:lnTo>
                <a:lnTo>
                  <a:pt x="9575" y="28740"/>
                </a:lnTo>
                <a:lnTo>
                  <a:pt x="9575" y="9576"/>
                </a:lnTo>
                <a:lnTo>
                  <a:pt x="0" y="9576"/>
                </a:lnTo>
                <a:close/>
              </a:path>
            </a:pathLst>
          </a:custGeom>
          <a:solidFill>
            <a:srgbClr val="E31F25">
              <a:alpha val="100000"/>
            </a:srgbClr>
          </a:solidFill>
          <a:ln w="3315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92" name="Freeform 4192"/>
          <p:cNvSpPr/>
          <p:nvPr/>
        </p:nvSpPr>
        <p:spPr>
          <a:xfrm>
            <a:off x="2386593" y="4294026"/>
            <a:ext cx="330543" cy="484823"/>
          </a:xfrm>
          <a:custGeom>
            <a:avLst/>
            <a:gdLst/>
            <a:ahLst/>
            <a:cxnLst/>
            <a:rect l="0" t="0" r="0" b="0"/>
            <a:pathLst>
              <a:path w="364363" h="534428">
                <a:moveTo>
                  <a:pt x="223635" y="10363"/>
                </a:moveTo>
                <a:cubicBezTo>
                  <a:pt x="311734" y="20713"/>
                  <a:pt x="364363" y="145935"/>
                  <a:pt x="341186" y="290055"/>
                </a:cubicBezTo>
                <a:cubicBezTo>
                  <a:pt x="321628" y="411683"/>
                  <a:pt x="254318" y="507898"/>
                  <a:pt x="180835" y="528726"/>
                </a:cubicBezTo>
                <a:cubicBezTo>
                  <a:pt x="163462" y="533641"/>
                  <a:pt x="146088" y="534428"/>
                  <a:pt x="128423" y="530237"/>
                </a:cubicBezTo>
                <a:cubicBezTo>
                  <a:pt x="47181" y="510959"/>
                  <a:pt x="0" y="390385"/>
                  <a:pt x="22162" y="252552"/>
                </a:cubicBezTo>
                <a:cubicBezTo>
                  <a:pt x="45339" y="108432"/>
                  <a:pt x="135547" y="0"/>
                  <a:pt x="223635" y="10363"/>
                </a:cubicBezTo>
              </a:path>
            </a:pathLst>
          </a:custGeom>
          <a:solidFill>
            <a:srgbClr val="FFFFFF">
              <a:alpha val="100000"/>
            </a:srgbClr>
          </a:solidFill>
          <a:ln w="1269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93" name="Freeform 4193"/>
          <p:cNvSpPr/>
          <p:nvPr/>
        </p:nvSpPr>
        <p:spPr>
          <a:xfrm>
            <a:off x="2020493" y="4294146"/>
            <a:ext cx="332363" cy="485204"/>
          </a:xfrm>
          <a:custGeom>
            <a:avLst/>
            <a:gdLst/>
            <a:ahLst/>
            <a:cxnLst/>
            <a:rect l="0" t="0" r="0" b="0"/>
            <a:pathLst>
              <a:path w="366370" h="534848">
                <a:moveTo>
                  <a:pt x="270345" y="305663"/>
                </a:moveTo>
                <a:cubicBezTo>
                  <a:pt x="296316" y="230251"/>
                  <a:pt x="287528" y="163500"/>
                  <a:pt x="275641" y="118275"/>
                </a:cubicBezTo>
                <a:cubicBezTo>
                  <a:pt x="268745" y="92049"/>
                  <a:pt x="258978" y="62217"/>
                  <a:pt x="226873" y="73787"/>
                </a:cubicBezTo>
                <a:cubicBezTo>
                  <a:pt x="213982" y="78422"/>
                  <a:pt x="209791" y="99797"/>
                  <a:pt x="209791" y="99797"/>
                </a:cubicBezTo>
                <a:lnTo>
                  <a:pt x="125070" y="173215"/>
                </a:lnTo>
                <a:cubicBezTo>
                  <a:pt x="125070" y="173215"/>
                  <a:pt x="125844" y="174777"/>
                  <a:pt x="126974" y="174346"/>
                </a:cubicBezTo>
                <a:cubicBezTo>
                  <a:pt x="137554" y="170218"/>
                  <a:pt x="201308" y="129934"/>
                  <a:pt x="216738" y="121145"/>
                </a:cubicBezTo>
                <a:cubicBezTo>
                  <a:pt x="224841" y="116548"/>
                  <a:pt x="234302" y="118821"/>
                  <a:pt x="242570" y="124257"/>
                </a:cubicBezTo>
                <a:cubicBezTo>
                  <a:pt x="286512" y="153149"/>
                  <a:pt x="279413" y="263665"/>
                  <a:pt x="270345" y="305663"/>
                </a:cubicBezTo>
                <a:close/>
                <a:moveTo>
                  <a:pt x="225272" y="10388"/>
                </a:moveTo>
                <a:cubicBezTo>
                  <a:pt x="313601" y="20790"/>
                  <a:pt x="366370" y="146482"/>
                  <a:pt x="343141" y="291147"/>
                </a:cubicBezTo>
                <a:cubicBezTo>
                  <a:pt x="321323" y="426936"/>
                  <a:pt x="240297" y="531152"/>
                  <a:pt x="157391" y="534848"/>
                </a:cubicBezTo>
                <a:cubicBezTo>
                  <a:pt x="155296" y="522732"/>
                  <a:pt x="154330" y="511023"/>
                  <a:pt x="154826" y="500037"/>
                </a:cubicBezTo>
                <a:cubicBezTo>
                  <a:pt x="156756" y="456552"/>
                  <a:pt x="181864" y="424624"/>
                  <a:pt x="213830" y="397383"/>
                </a:cubicBezTo>
                <a:cubicBezTo>
                  <a:pt x="165671" y="424523"/>
                  <a:pt x="123685" y="452475"/>
                  <a:pt x="145821" y="534695"/>
                </a:cubicBezTo>
                <a:cubicBezTo>
                  <a:pt x="144246" y="534581"/>
                  <a:pt x="142684" y="534454"/>
                  <a:pt x="141110" y="534263"/>
                </a:cubicBezTo>
                <a:cubicBezTo>
                  <a:pt x="52781" y="523862"/>
                  <a:pt x="0" y="398170"/>
                  <a:pt x="23241" y="253505"/>
                </a:cubicBezTo>
                <a:cubicBezTo>
                  <a:pt x="46482" y="108839"/>
                  <a:pt x="136931" y="0"/>
                  <a:pt x="225272" y="10388"/>
                </a:cubicBezTo>
                <a:close/>
                <a:moveTo>
                  <a:pt x="206311" y="250685"/>
                </a:moveTo>
                <a:cubicBezTo>
                  <a:pt x="148450" y="253022"/>
                  <a:pt x="126746" y="340093"/>
                  <a:pt x="116649" y="416128"/>
                </a:cubicBezTo>
                <a:lnTo>
                  <a:pt x="108712" y="422720"/>
                </a:lnTo>
                <a:lnTo>
                  <a:pt x="54534" y="460058"/>
                </a:lnTo>
                <a:lnTo>
                  <a:pt x="113322" y="443509"/>
                </a:lnTo>
                <a:cubicBezTo>
                  <a:pt x="111125" y="463766"/>
                  <a:pt x="109690" y="482003"/>
                  <a:pt x="108471" y="495910"/>
                </a:cubicBezTo>
                <a:lnTo>
                  <a:pt x="139078" y="432257"/>
                </a:lnTo>
                <a:cubicBezTo>
                  <a:pt x="165392" y="377520"/>
                  <a:pt x="211925" y="396875"/>
                  <a:pt x="245275" y="355092"/>
                </a:cubicBezTo>
                <a:cubicBezTo>
                  <a:pt x="273647" y="319544"/>
                  <a:pt x="267767" y="202527"/>
                  <a:pt x="248145" y="163804"/>
                </a:cubicBezTo>
                <a:cubicBezTo>
                  <a:pt x="251701" y="190183"/>
                  <a:pt x="254851" y="236258"/>
                  <a:pt x="233997" y="253098"/>
                </a:cubicBezTo>
                <a:cubicBezTo>
                  <a:pt x="227863" y="258051"/>
                  <a:pt x="217818" y="250215"/>
                  <a:pt x="206311" y="250685"/>
                </a:cubicBezTo>
                <a:close/>
                <a:moveTo>
                  <a:pt x="215240" y="106832"/>
                </a:moveTo>
                <a:cubicBezTo>
                  <a:pt x="216675" y="105511"/>
                  <a:pt x="220789" y="101778"/>
                  <a:pt x="224993" y="97574"/>
                </a:cubicBezTo>
                <a:cubicBezTo>
                  <a:pt x="226809" y="95758"/>
                  <a:pt x="228486" y="93459"/>
                  <a:pt x="230213" y="91643"/>
                </a:cubicBezTo>
                <a:cubicBezTo>
                  <a:pt x="237249" y="84201"/>
                  <a:pt x="242735" y="87033"/>
                  <a:pt x="243738" y="90424"/>
                </a:cubicBezTo>
                <a:cubicBezTo>
                  <a:pt x="245923" y="97765"/>
                  <a:pt x="236461" y="97752"/>
                  <a:pt x="233337" y="98399"/>
                </a:cubicBezTo>
                <a:cubicBezTo>
                  <a:pt x="224980" y="100127"/>
                  <a:pt x="220599" y="104089"/>
                  <a:pt x="215240" y="106832"/>
                </a:cubicBezTo>
              </a:path>
            </a:pathLst>
          </a:custGeom>
          <a:solidFill>
            <a:srgbClr val="005E99">
              <a:alpha val="100000"/>
            </a:srgbClr>
          </a:solidFill>
          <a:ln w="12699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194" name="Picture 419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4426" y="4403175"/>
            <a:ext cx="420155" cy="376530"/>
          </a:xfrm>
          <a:prstGeom prst="rect">
            <a:avLst/>
          </a:prstGeom>
          <a:noFill/>
        </p:spPr>
      </p:pic>
      <p:sp>
        <p:nvSpPr>
          <p:cNvPr id="4198" name="Rectangle 4198"/>
          <p:cNvSpPr/>
          <p:nvPr/>
        </p:nvSpPr>
        <p:spPr>
          <a:xfrm>
            <a:off x="4318779" y="2863617"/>
            <a:ext cx="833844" cy="246369"/>
          </a:xfrm>
          <a:prstGeom prst="rect">
            <a:avLst/>
          </a:prstGeom>
        </p:spPr>
      </p:sp>
      <p:sp>
        <p:nvSpPr>
          <p:cNvPr id="4208" name="Rectangle 4208"/>
          <p:cNvSpPr/>
          <p:nvPr/>
        </p:nvSpPr>
        <p:spPr>
          <a:xfrm>
            <a:off x="2111272" y="2263539"/>
            <a:ext cx="6911700" cy="51296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000" spc="-122" dirty="0">
                <a:solidFill>
                  <a:srgbClr val="010101"/>
                </a:solidFill>
                <a:latin typeface="Calibri"/>
              </a:rPr>
              <a:t>W</a:t>
            </a:r>
            <a:r>
              <a:rPr lang="en-US" sz="2000" spc="-91" dirty="0">
                <a:solidFill>
                  <a:srgbClr val="010101"/>
                </a:solidFill>
                <a:latin typeface="Calibri"/>
              </a:rPr>
              <a:t>O</a:t>
            </a:r>
            <a:r>
              <a:rPr lang="en-US" sz="2000" spc="-57" dirty="0">
                <a:solidFill>
                  <a:srgbClr val="010101"/>
                </a:solidFill>
                <a:latin typeface="Calibri"/>
              </a:rPr>
              <a:t>L</a:t>
            </a:r>
            <a:r>
              <a:rPr lang="en-US" sz="2000" spc="-63" dirty="0">
                <a:solidFill>
                  <a:srgbClr val="010101"/>
                </a:solidFill>
                <a:latin typeface="Calibri"/>
              </a:rPr>
              <a:t>F</a:t>
            </a:r>
            <a:r>
              <a:rPr lang="en-US" sz="2000" spc="-31" dirty="0">
                <a:solidFill>
                  <a:srgbClr val="010101"/>
                </a:solidFill>
                <a:latin typeface="Calibri"/>
              </a:rPr>
              <a:t> </a:t>
            </a:r>
            <a:r>
              <a:rPr lang="en-US" sz="2000" spc="-87" dirty="0">
                <a:solidFill>
                  <a:srgbClr val="010101"/>
                </a:solidFill>
                <a:latin typeface="Calibri"/>
              </a:rPr>
              <a:t>G</a:t>
            </a:r>
            <a:r>
              <a:rPr lang="en-US" sz="2000" spc="-74" dirty="0">
                <a:solidFill>
                  <a:srgbClr val="010101"/>
                </a:solidFill>
                <a:latin typeface="Calibri"/>
              </a:rPr>
              <a:t>R</a:t>
            </a:r>
            <a:r>
              <a:rPr lang="en-US" sz="2000" spc="-91" dirty="0">
                <a:solidFill>
                  <a:srgbClr val="010101"/>
                </a:solidFill>
                <a:latin typeface="Calibri"/>
              </a:rPr>
              <a:t>O</a:t>
            </a:r>
            <a:r>
              <a:rPr lang="en-US" sz="2000" spc="-88" dirty="0">
                <a:solidFill>
                  <a:srgbClr val="010101"/>
                </a:solidFill>
                <a:latin typeface="Calibri"/>
              </a:rPr>
              <a:t>U</a:t>
            </a:r>
            <a:r>
              <a:rPr lang="en-US" sz="2000" spc="-71" dirty="0">
                <a:solidFill>
                  <a:srgbClr val="010101"/>
                </a:solidFill>
                <a:latin typeface="Calibri"/>
              </a:rPr>
              <a:t>P</a:t>
            </a:r>
            <a:r>
              <a:rPr lang="en-US" sz="2000" spc="-31" dirty="0">
                <a:solidFill>
                  <a:srgbClr val="010101"/>
                </a:solidFill>
                <a:latin typeface="Calibri"/>
              </a:rPr>
              <a:t> </a:t>
            </a:r>
            <a:r>
              <a:rPr lang="en-US" sz="1300" spc="-68" dirty="0">
                <a:solidFill>
                  <a:srgbClr val="010101"/>
                </a:solidFill>
                <a:latin typeface="Calibri"/>
              </a:rPr>
              <a:t>–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 i</a:t>
            </a:r>
            <a:r>
              <a:rPr lang="en-US" sz="1300" spc="-72" dirty="0">
                <a:solidFill>
                  <a:srgbClr val="010101"/>
                </a:solidFill>
                <a:latin typeface="Calibri"/>
              </a:rPr>
              <a:t>nn</a:t>
            </a:r>
            <a:r>
              <a:rPr lang="en-US" sz="1300" spc="-73" dirty="0">
                <a:solidFill>
                  <a:srgbClr val="010101"/>
                </a:solidFill>
                <a:latin typeface="Calibri"/>
              </a:rPr>
              <a:t>o</a:t>
            </a:r>
            <a:r>
              <a:rPr lang="en-US" sz="1300" spc="-62" dirty="0">
                <a:solidFill>
                  <a:srgbClr val="010101"/>
                </a:solidFill>
                <a:latin typeface="Calibri"/>
              </a:rPr>
              <a:t>v</a:t>
            </a:r>
            <a:r>
              <a:rPr lang="en-US" sz="1300" spc="-65" dirty="0">
                <a:solidFill>
                  <a:srgbClr val="010101"/>
                </a:solidFill>
                <a:latin typeface="Calibri"/>
              </a:rPr>
              <a:t>á</a:t>
            </a:r>
            <a:r>
              <a:rPr lang="en-US" sz="1300" spc="-58" dirty="0">
                <a:solidFill>
                  <a:srgbClr val="010101"/>
                </a:solidFill>
                <a:latin typeface="Calibri"/>
              </a:rPr>
              <a:t>c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i</a:t>
            </a:r>
            <a:r>
              <a:rPr lang="en-US" sz="1300" spc="-73" dirty="0">
                <a:solidFill>
                  <a:srgbClr val="010101"/>
                </a:solidFill>
                <a:latin typeface="Calibri"/>
              </a:rPr>
              <a:t>ó</a:t>
            </a:r>
            <a:r>
              <a:rPr lang="en-US" sz="1300" spc="-62" dirty="0">
                <a:solidFill>
                  <a:srgbClr val="010101"/>
                </a:solidFill>
                <a:latin typeface="Calibri"/>
              </a:rPr>
              <a:t>v</a:t>
            </a:r>
            <a:r>
              <a:rPr lang="en-US" sz="1300" spc="-65" dirty="0">
                <a:solidFill>
                  <a:srgbClr val="010101"/>
                </a:solidFill>
                <a:latin typeface="Calibri"/>
              </a:rPr>
              <a:t>a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l  </a:t>
            </a:r>
            <a:r>
              <a:rPr lang="en-US" sz="1300" spc="-65" dirty="0">
                <a:solidFill>
                  <a:srgbClr val="010101"/>
                </a:solidFill>
                <a:latin typeface="Calibri"/>
              </a:rPr>
              <a:t>a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 </a:t>
            </a:r>
            <a:r>
              <a:rPr lang="en-US" sz="1300" spc="-33" dirty="0">
                <a:solidFill>
                  <a:srgbClr val="010101"/>
                </a:solidFill>
                <a:latin typeface="Calibri"/>
              </a:rPr>
              <a:t>j</a:t>
            </a:r>
            <a:r>
              <a:rPr lang="en-US" sz="1300" spc="-73" dirty="0">
                <a:solidFill>
                  <a:srgbClr val="010101"/>
                </a:solidFill>
                <a:latin typeface="Calibri"/>
              </a:rPr>
              <a:t>ö</a:t>
            </a:r>
            <a:r>
              <a:rPr lang="en-US" sz="1300" spc="-62" dirty="0">
                <a:solidFill>
                  <a:srgbClr val="010101"/>
                </a:solidFill>
                <a:latin typeface="Calibri"/>
              </a:rPr>
              <a:t>v</a:t>
            </a:r>
            <a:r>
              <a:rPr lang="en-US" sz="1300" spc="-73" dirty="0">
                <a:solidFill>
                  <a:srgbClr val="010101"/>
                </a:solidFill>
                <a:latin typeface="Calibri"/>
              </a:rPr>
              <a:t>ő</a:t>
            </a:r>
            <a:r>
              <a:rPr lang="en-US" sz="1300" spc="-72" dirty="0">
                <a:solidFill>
                  <a:srgbClr val="010101"/>
                </a:solidFill>
                <a:latin typeface="Calibri"/>
              </a:rPr>
              <a:t>b</a:t>
            </a:r>
            <a:r>
              <a:rPr lang="en-US" sz="1300" spc="-68" dirty="0">
                <a:solidFill>
                  <a:srgbClr val="010101"/>
                </a:solidFill>
                <a:latin typeface="Calibri"/>
              </a:rPr>
              <a:t>e</a:t>
            </a:r>
            <a:r>
              <a:rPr lang="en-US" sz="1300" spc="-34" dirty="0">
                <a:solidFill>
                  <a:srgbClr val="010101"/>
                </a:solidFill>
                <a:latin typeface="Calibri"/>
              </a:rPr>
              <a:t>.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 </a:t>
            </a:r>
            <a:r>
              <a:rPr lang="en-US" sz="1300" spc="-80" dirty="0">
                <a:solidFill>
                  <a:srgbClr val="010101"/>
                </a:solidFill>
                <a:latin typeface="Calibri"/>
              </a:rPr>
              <a:t>A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 </a:t>
            </a:r>
            <a:r>
              <a:rPr lang="en-US" sz="1300" spc="-122" dirty="0">
                <a:solidFill>
                  <a:srgbClr val="010101"/>
                </a:solidFill>
                <a:latin typeface="Calibri"/>
              </a:rPr>
              <a:t>W</a:t>
            </a:r>
            <a:r>
              <a:rPr lang="en-US" sz="1300" spc="-91" dirty="0">
                <a:solidFill>
                  <a:srgbClr val="010101"/>
                </a:solidFill>
                <a:latin typeface="Calibri"/>
              </a:rPr>
              <a:t>O</a:t>
            </a:r>
            <a:r>
              <a:rPr lang="en-US" sz="1300" spc="-57" dirty="0">
                <a:solidFill>
                  <a:srgbClr val="010101"/>
                </a:solidFill>
                <a:latin typeface="Calibri"/>
              </a:rPr>
              <a:t>L</a:t>
            </a:r>
            <a:r>
              <a:rPr lang="en-US" sz="1300" spc="-63" dirty="0">
                <a:solidFill>
                  <a:srgbClr val="010101"/>
                </a:solidFill>
                <a:latin typeface="Calibri"/>
              </a:rPr>
              <a:t>F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 </a:t>
            </a:r>
            <a:r>
              <a:rPr lang="en-US" sz="1300" spc="-62" dirty="0">
                <a:solidFill>
                  <a:srgbClr val="010101"/>
                </a:solidFill>
                <a:latin typeface="Calibri"/>
              </a:rPr>
              <a:t>v</a:t>
            </a:r>
            <a:r>
              <a:rPr lang="en-US" sz="1300" spc="-65" dirty="0">
                <a:solidFill>
                  <a:srgbClr val="010101"/>
                </a:solidFill>
                <a:latin typeface="Calibri"/>
              </a:rPr>
              <a:t>á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ll</a:t>
            </a:r>
            <a:r>
              <a:rPr lang="en-US" sz="1300" spc="-65" dirty="0">
                <a:solidFill>
                  <a:srgbClr val="010101"/>
                </a:solidFill>
                <a:latin typeface="Calibri"/>
              </a:rPr>
              <a:t>a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l</a:t>
            </a:r>
            <a:r>
              <a:rPr lang="en-US" sz="1300" spc="-65" dirty="0">
                <a:solidFill>
                  <a:srgbClr val="010101"/>
                </a:solidFill>
                <a:latin typeface="Calibri"/>
              </a:rPr>
              <a:t>a</a:t>
            </a:r>
            <a:r>
              <a:rPr lang="en-US" sz="1300" spc="-45" dirty="0">
                <a:solidFill>
                  <a:srgbClr val="010101"/>
                </a:solidFill>
                <a:latin typeface="Calibri"/>
              </a:rPr>
              <a:t>t</a:t>
            </a:r>
            <a:r>
              <a:rPr lang="en-US" sz="1300" spc="-58" dirty="0">
                <a:solidFill>
                  <a:srgbClr val="010101"/>
                </a:solidFill>
                <a:latin typeface="Calibri"/>
              </a:rPr>
              <a:t>c</a:t>
            </a:r>
            <a:r>
              <a:rPr lang="en-US" sz="1300" spc="-54" dirty="0">
                <a:solidFill>
                  <a:srgbClr val="010101"/>
                </a:solidFill>
                <a:latin typeface="Calibri"/>
              </a:rPr>
              <a:t>s</a:t>
            </a:r>
            <a:r>
              <a:rPr lang="en-US" sz="1300" spc="-73" dirty="0">
                <a:solidFill>
                  <a:srgbClr val="010101"/>
                </a:solidFill>
                <a:latin typeface="Calibri"/>
              </a:rPr>
              <a:t>o</a:t>
            </a:r>
            <a:r>
              <a:rPr lang="en-US" sz="1300" spc="-72" dirty="0">
                <a:solidFill>
                  <a:srgbClr val="010101"/>
                </a:solidFill>
                <a:latin typeface="Calibri"/>
              </a:rPr>
              <a:t>p</a:t>
            </a:r>
            <a:r>
              <a:rPr lang="en-US" sz="1300" spc="-73" dirty="0">
                <a:solidFill>
                  <a:srgbClr val="010101"/>
                </a:solidFill>
                <a:latin typeface="Calibri"/>
              </a:rPr>
              <a:t>o</a:t>
            </a:r>
            <a:r>
              <a:rPr lang="en-US" sz="1300" spc="-48" dirty="0">
                <a:solidFill>
                  <a:srgbClr val="010101"/>
                </a:solidFill>
                <a:latin typeface="Calibri"/>
              </a:rPr>
              <a:t>r</a:t>
            </a:r>
            <a:r>
              <a:rPr lang="en-US" sz="1300" spc="-45" dirty="0">
                <a:solidFill>
                  <a:srgbClr val="010101"/>
                </a:solidFill>
                <a:latin typeface="Calibri"/>
              </a:rPr>
              <a:t>t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 l</a:t>
            </a:r>
            <a:r>
              <a:rPr lang="en-US" sz="1300" spc="-68" dirty="0">
                <a:solidFill>
                  <a:srgbClr val="010101"/>
                </a:solidFill>
                <a:latin typeface="Calibri"/>
              </a:rPr>
              <a:t>é</a:t>
            </a:r>
            <a:r>
              <a:rPr lang="en-US" sz="1300" spc="-45" dirty="0">
                <a:solidFill>
                  <a:srgbClr val="010101"/>
                </a:solidFill>
                <a:latin typeface="Calibri"/>
              </a:rPr>
              <a:t>t</a:t>
            </a:r>
            <a:r>
              <a:rPr lang="en-US" sz="1300" spc="-68" dirty="0">
                <a:solidFill>
                  <a:srgbClr val="010101"/>
                </a:solidFill>
                <a:latin typeface="Calibri"/>
              </a:rPr>
              <a:t>e</a:t>
            </a:r>
            <a:r>
              <a:rPr lang="en-US" sz="1300" spc="-54" dirty="0">
                <a:solidFill>
                  <a:srgbClr val="010101"/>
                </a:solidFill>
                <a:latin typeface="Calibri"/>
              </a:rPr>
              <a:t>z</a:t>
            </a:r>
            <a:r>
              <a:rPr lang="en-US" sz="1300" spc="-68" dirty="0">
                <a:solidFill>
                  <a:srgbClr val="010101"/>
                </a:solidFill>
                <a:latin typeface="Calibri"/>
              </a:rPr>
              <a:t>é</a:t>
            </a:r>
            <a:r>
              <a:rPr lang="en-US" sz="1300" spc="-54" dirty="0">
                <a:solidFill>
                  <a:srgbClr val="010101"/>
                </a:solidFill>
                <a:latin typeface="Calibri"/>
              </a:rPr>
              <a:t>s</a:t>
            </a:r>
            <a:r>
              <a:rPr lang="en-US" sz="1300" spc="-68" dirty="0">
                <a:solidFill>
                  <a:srgbClr val="010101"/>
                </a:solidFill>
                <a:latin typeface="Calibri"/>
              </a:rPr>
              <a:t>é</a:t>
            </a:r>
            <a:r>
              <a:rPr lang="en-US" sz="1300" spc="-72" dirty="0">
                <a:solidFill>
                  <a:srgbClr val="010101"/>
                </a:solidFill>
                <a:latin typeface="Calibri"/>
              </a:rPr>
              <a:t>n</a:t>
            </a:r>
            <a:r>
              <a:rPr lang="en-US" sz="1300" spc="-68" dirty="0">
                <a:solidFill>
                  <a:srgbClr val="010101"/>
                </a:solidFill>
                <a:latin typeface="Calibri"/>
              </a:rPr>
              <a:t>e</a:t>
            </a:r>
            <a:r>
              <a:rPr lang="en-US" sz="1300" spc="-63" dirty="0">
                <a:solidFill>
                  <a:srgbClr val="010101"/>
                </a:solidFill>
                <a:latin typeface="Calibri"/>
              </a:rPr>
              <a:t>k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 </a:t>
            </a:r>
            <a:r>
              <a:rPr lang="en-US" sz="1300" spc="-70" dirty="0">
                <a:solidFill>
                  <a:srgbClr val="010101"/>
                </a:solidFill>
                <a:latin typeface="Calibri"/>
              </a:rPr>
              <a:t>50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 </a:t>
            </a:r>
            <a:r>
              <a:rPr lang="en-US" sz="1300" spc="-68" dirty="0">
                <a:solidFill>
                  <a:srgbClr val="010101"/>
                </a:solidFill>
                <a:latin typeface="Calibri"/>
              </a:rPr>
              <a:t>é</a:t>
            </a:r>
            <a:r>
              <a:rPr lang="en-US" sz="1300" spc="-62" dirty="0">
                <a:solidFill>
                  <a:srgbClr val="010101"/>
                </a:solidFill>
                <a:latin typeface="Calibri"/>
              </a:rPr>
              <a:t>v</a:t>
            </a:r>
            <a:r>
              <a:rPr lang="en-US" sz="1300" spc="-68" dirty="0">
                <a:solidFill>
                  <a:srgbClr val="010101"/>
                </a:solidFill>
                <a:latin typeface="Calibri"/>
              </a:rPr>
              <a:t>é</a:t>
            </a:r>
            <a:r>
              <a:rPr lang="en-US" sz="1300" spc="-72" dirty="0">
                <a:solidFill>
                  <a:srgbClr val="010101"/>
                </a:solidFill>
                <a:latin typeface="Calibri"/>
              </a:rPr>
              <a:t>b</a:t>
            </a:r>
            <a:r>
              <a:rPr lang="en-US" sz="1300" spc="-68" dirty="0">
                <a:solidFill>
                  <a:srgbClr val="010101"/>
                </a:solidFill>
                <a:latin typeface="Calibri"/>
              </a:rPr>
              <a:t>e</a:t>
            </a:r>
            <a:r>
              <a:rPr lang="en-US" sz="1300" spc="-72" dirty="0">
                <a:solidFill>
                  <a:srgbClr val="010101"/>
                </a:solidFill>
                <a:latin typeface="Calibri"/>
              </a:rPr>
              <a:t>n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 </a:t>
            </a:r>
            <a:r>
              <a:rPr lang="en-US" sz="1300" spc="-54" dirty="0">
                <a:solidFill>
                  <a:srgbClr val="010101"/>
                </a:solidFill>
                <a:latin typeface="Calibri"/>
              </a:rPr>
              <a:t>s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i</a:t>
            </a:r>
            <a:r>
              <a:rPr lang="en-US" sz="1300" spc="-63" dirty="0">
                <a:solidFill>
                  <a:srgbClr val="010101"/>
                </a:solidFill>
                <a:latin typeface="Calibri"/>
              </a:rPr>
              <a:t>k</a:t>
            </a:r>
            <a:r>
              <a:rPr lang="en-US" sz="1300" spc="-68" dirty="0">
                <a:solidFill>
                  <a:srgbClr val="010101"/>
                </a:solidFill>
                <a:latin typeface="Calibri"/>
              </a:rPr>
              <a:t>e</a:t>
            </a:r>
            <a:r>
              <a:rPr lang="en-US" sz="1300" spc="-48" dirty="0">
                <a:solidFill>
                  <a:srgbClr val="010101"/>
                </a:solidFill>
                <a:latin typeface="Calibri"/>
              </a:rPr>
              <a:t>r</a:t>
            </a:r>
            <a:r>
              <a:rPr lang="en-US" sz="1300" spc="-68" dirty="0">
                <a:solidFill>
                  <a:srgbClr val="010101"/>
                </a:solidFill>
                <a:latin typeface="Calibri"/>
              </a:rPr>
              <a:t>e</a:t>
            </a:r>
            <a:r>
              <a:rPr lang="en-US" sz="1300" spc="-54" dirty="0">
                <a:solidFill>
                  <a:srgbClr val="010101"/>
                </a:solidFill>
                <a:latin typeface="Calibri"/>
              </a:rPr>
              <a:t>s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 </a:t>
            </a:r>
            <a:r>
              <a:rPr lang="en-US" sz="1300" spc="-72" dirty="0">
                <a:solidFill>
                  <a:srgbClr val="010101"/>
                </a:solidFill>
                <a:latin typeface="Calibri"/>
              </a:rPr>
              <a:t>n</a:t>
            </a:r>
            <a:r>
              <a:rPr lang="en-US" sz="1300" spc="-68" dirty="0">
                <a:solidFill>
                  <a:srgbClr val="010101"/>
                </a:solidFill>
                <a:latin typeface="Calibri"/>
              </a:rPr>
              <a:t>e</a:t>
            </a:r>
            <a:r>
              <a:rPr lang="en-US" sz="1300" spc="-110" dirty="0">
                <a:solidFill>
                  <a:srgbClr val="010101"/>
                </a:solidFill>
                <a:latin typeface="Calibri"/>
              </a:rPr>
              <a:t>m</a:t>
            </a:r>
            <a:r>
              <a:rPr lang="en-US" sz="1300" spc="-54" dirty="0">
                <a:solidFill>
                  <a:srgbClr val="010101"/>
                </a:solidFill>
                <a:latin typeface="Calibri"/>
              </a:rPr>
              <a:t>z</a:t>
            </a:r>
            <a:r>
              <a:rPr lang="en-US" sz="1300" spc="-68" dirty="0">
                <a:solidFill>
                  <a:srgbClr val="010101"/>
                </a:solidFill>
                <a:latin typeface="Calibri"/>
              </a:rPr>
              <a:t>e</a:t>
            </a:r>
            <a:r>
              <a:rPr lang="en-US" sz="1300" spc="-45" dirty="0">
                <a:solidFill>
                  <a:srgbClr val="010101"/>
                </a:solidFill>
                <a:latin typeface="Calibri"/>
              </a:rPr>
              <a:t>t</a:t>
            </a:r>
            <a:r>
              <a:rPr lang="en-US" sz="1300" spc="-63" dirty="0">
                <a:solidFill>
                  <a:srgbClr val="010101"/>
                </a:solidFill>
                <a:latin typeface="Calibri"/>
              </a:rPr>
              <a:t>k</a:t>
            </a:r>
            <a:r>
              <a:rPr lang="en-US" sz="1300" spc="-73" dirty="0">
                <a:solidFill>
                  <a:srgbClr val="010101"/>
                </a:solidFill>
                <a:latin typeface="Calibri"/>
              </a:rPr>
              <a:t>ö</a:t>
            </a:r>
            <a:r>
              <a:rPr lang="en-US" sz="1300" spc="-54" dirty="0">
                <a:solidFill>
                  <a:srgbClr val="010101"/>
                </a:solidFill>
                <a:latin typeface="Calibri"/>
              </a:rPr>
              <a:t>z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i</a:t>
            </a:r>
          </a:p>
          <a:p>
            <a:pPr>
              <a:lnSpc>
                <a:spcPts val="1608"/>
              </a:lnSpc>
            </a:pPr>
            <a:r>
              <a:rPr lang="en-US" sz="1300" spc="-62" dirty="0">
                <a:solidFill>
                  <a:srgbClr val="010101"/>
                </a:solidFill>
                <a:latin typeface="Calibri"/>
              </a:rPr>
              <a:t>v</a:t>
            </a:r>
            <a:r>
              <a:rPr lang="en-US" sz="1300" spc="-65" dirty="0">
                <a:solidFill>
                  <a:srgbClr val="010101"/>
                </a:solidFill>
                <a:latin typeface="Calibri"/>
              </a:rPr>
              <a:t>á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ll</a:t>
            </a:r>
            <a:r>
              <a:rPr lang="en-US" sz="1300" spc="-65" dirty="0">
                <a:solidFill>
                  <a:srgbClr val="010101"/>
                </a:solidFill>
                <a:latin typeface="Calibri"/>
              </a:rPr>
              <a:t>a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l</a:t>
            </a:r>
            <a:r>
              <a:rPr lang="en-US" sz="1300" spc="-65" dirty="0">
                <a:solidFill>
                  <a:srgbClr val="010101"/>
                </a:solidFill>
                <a:latin typeface="Calibri"/>
              </a:rPr>
              <a:t>a</a:t>
            </a:r>
            <a:r>
              <a:rPr lang="en-US" sz="1300" spc="-45" dirty="0">
                <a:solidFill>
                  <a:srgbClr val="010101"/>
                </a:solidFill>
                <a:latin typeface="Calibri"/>
              </a:rPr>
              <a:t>tt</a:t>
            </a:r>
            <a:r>
              <a:rPr lang="en-US" sz="1300" spc="-65" dirty="0">
                <a:solidFill>
                  <a:srgbClr val="010101"/>
                </a:solidFill>
                <a:latin typeface="Calibri"/>
              </a:rPr>
              <a:t>á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 </a:t>
            </a:r>
            <a:r>
              <a:rPr lang="en-US" sz="1300" spc="-62" dirty="0">
                <a:solidFill>
                  <a:srgbClr val="010101"/>
                </a:solidFill>
                <a:latin typeface="Calibri"/>
              </a:rPr>
              <a:t>v</a:t>
            </a:r>
            <a:r>
              <a:rPr lang="en-US" sz="1300" spc="-65" dirty="0">
                <a:solidFill>
                  <a:srgbClr val="010101"/>
                </a:solidFill>
                <a:latin typeface="Calibri"/>
              </a:rPr>
              <a:t>á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l</a:t>
            </a:r>
            <a:r>
              <a:rPr lang="en-US" sz="1300" spc="-45" dirty="0">
                <a:solidFill>
                  <a:srgbClr val="010101"/>
                </a:solidFill>
                <a:latin typeface="Calibri"/>
              </a:rPr>
              <a:t>t</a:t>
            </a:r>
            <a:r>
              <a:rPr lang="en-US" sz="1300" spc="-34" dirty="0">
                <a:solidFill>
                  <a:srgbClr val="010101"/>
                </a:solidFill>
                <a:latin typeface="Calibri"/>
              </a:rPr>
              <a:t>,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  </a:t>
            </a:r>
            <a:r>
              <a:rPr lang="en-US" sz="1300" spc="-70" dirty="0">
                <a:solidFill>
                  <a:srgbClr val="010101"/>
                </a:solidFill>
                <a:latin typeface="Calibri"/>
              </a:rPr>
              <a:t>25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 </a:t>
            </a:r>
            <a:r>
              <a:rPr lang="en-US" sz="1300" spc="-45" dirty="0">
                <a:solidFill>
                  <a:srgbClr val="010101"/>
                </a:solidFill>
                <a:latin typeface="Calibri"/>
              </a:rPr>
              <a:t>t</a:t>
            </a:r>
            <a:r>
              <a:rPr lang="en-US" sz="1300" spc="-68" dirty="0">
                <a:solidFill>
                  <a:srgbClr val="010101"/>
                </a:solidFill>
                <a:latin typeface="Calibri"/>
              </a:rPr>
              <a:t>e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l</a:t>
            </a:r>
            <a:r>
              <a:rPr lang="en-US" sz="1300" spc="-68" dirty="0">
                <a:solidFill>
                  <a:srgbClr val="010101"/>
                </a:solidFill>
                <a:latin typeface="Calibri"/>
              </a:rPr>
              <a:t>e</a:t>
            </a:r>
            <a:r>
              <a:rPr lang="en-US" sz="1300" spc="-72" dirty="0">
                <a:solidFill>
                  <a:srgbClr val="010101"/>
                </a:solidFill>
                <a:latin typeface="Calibri"/>
              </a:rPr>
              <a:t>ph</a:t>
            </a:r>
            <a:r>
              <a:rPr lang="en-US" sz="1300" spc="-68" dirty="0">
                <a:solidFill>
                  <a:srgbClr val="010101"/>
                </a:solidFill>
                <a:latin typeface="Calibri"/>
              </a:rPr>
              <a:t>e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l</a:t>
            </a:r>
            <a:r>
              <a:rPr lang="en-US" sz="1300" spc="-62" dirty="0">
                <a:solidFill>
                  <a:srgbClr val="010101"/>
                </a:solidFill>
                <a:latin typeface="Calibri"/>
              </a:rPr>
              <a:t>y</a:t>
            </a:r>
            <a:r>
              <a:rPr lang="en-US" sz="1300" spc="-68" dirty="0">
                <a:solidFill>
                  <a:srgbClr val="010101"/>
                </a:solidFill>
                <a:latin typeface="Calibri"/>
              </a:rPr>
              <a:t>e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  </a:t>
            </a:r>
            <a:r>
              <a:rPr lang="en-US" sz="1300" spc="-62" dirty="0">
                <a:solidFill>
                  <a:srgbClr val="010101"/>
                </a:solidFill>
                <a:latin typeface="Calibri"/>
              </a:rPr>
              <a:t>v</a:t>
            </a:r>
            <a:r>
              <a:rPr lang="en-US" sz="1300" spc="-65" dirty="0">
                <a:solidFill>
                  <a:srgbClr val="010101"/>
                </a:solidFill>
                <a:latin typeface="Calibri"/>
              </a:rPr>
              <a:t>a</a:t>
            </a:r>
            <a:r>
              <a:rPr lang="en-US" sz="1300" spc="-72" dirty="0">
                <a:solidFill>
                  <a:srgbClr val="010101"/>
                </a:solidFill>
                <a:latin typeface="Calibri"/>
              </a:rPr>
              <a:t>n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  </a:t>
            </a:r>
            <a:r>
              <a:rPr lang="en-US" sz="1300" spc="-70" dirty="0">
                <a:solidFill>
                  <a:srgbClr val="010101"/>
                </a:solidFill>
                <a:latin typeface="Calibri"/>
              </a:rPr>
              <a:t>20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 </a:t>
            </a:r>
            <a:r>
              <a:rPr lang="en-US" sz="1300" spc="-68" dirty="0">
                <a:solidFill>
                  <a:srgbClr val="010101"/>
                </a:solidFill>
                <a:latin typeface="Calibri"/>
              </a:rPr>
              <a:t>e</a:t>
            </a:r>
            <a:r>
              <a:rPr lang="en-US" sz="1300" spc="-72" dirty="0">
                <a:solidFill>
                  <a:srgbClr val="010101"/>
                </a:solidFill>
                <a:latin typeface="Calibri"/>
              </a:rPr>
              <a:t>u</a:t>
            </a:r>
            <a:r>
              <a:rPr lang="en-US" sz="1300" spc="-48" dirty="0">
                <a:solidFill>
                  <a:srgbClr val="010101"/>
                </a:solidFill>
                <a:latin typeface="Calibri"/>
              </a:rPr>
              <a:t>r</a:t>
            </a:r>
            <a:r>
              <a:rPr lang="en-US" sz="1300" spc="-73" dirty="0">
                <a:solidFill>
                  <a:srgbClr val="010101"/>
                </a:solidFill>
                <a:latin typeface="Calibri"/>
              </a:rPr>
              <a:t>ó</a:t>
            </a:r>
            <a:r>
              <a:rPr lang="en-US" sz="1300" spc="-72" dirty="0">
                <a:solidFill>
                  <a:srgbClr val="010101"/>
                </a:solidFill>
                <a:latin typeface="Calibri"/>
              </a:rPr>
              <a:t>p</a:t>
            </a:r>
            <a:r>
              <a:rPr lang="en-US" sz="1300" spc="-65" dirty="0">
                <a:solidFill>
                  <a:srgbClr val="010101"/>
                </a:solidFill>
                <a:latin typeface="Calibri"/>
              </a:rPr>
              <a:t>a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i </a:t>
            </a:r>
            <a:r>
              <a:rPr lang="en-US" sz="1300" spc="-73" dirty="0" err="1">
                <a:solidFill>
                  <a:srgbClr val="010101"/>
                </a:solidFill>
                <a:latin typeface="Calibri"/>
              </a:rPr>
              <a:t>o</a:t>
            </a:r>
            <a:r>
              <a:rPr lang="en-US" sz="1300" spc="-48" dirty="0" err="1">
                <a:solidFill>
                  <a:srgbClr val="010101"/>
                </a:solidFill>
                <a:latin typeface="Calibri"/>
              </a:rPr>
              <a:t>r</a:t>
            </a:r>
            <a:r>
              <a:rPr lang="en-US" sz="1300" spc="-54" dirty="0" err="1">
                <a:solidFill>
                  <a:srgbClr val="010101"/>
                </a:solidFill>
                <a:latin typeface="Calibri"/>
              </a:rPr>
              <a:t>sz</a:t>
            </a:r>
            <a:r>
              <a:rPr lang="en-US" sz="1300" spc="-65" dirty="0" err="1">
                <a:solidFill>
                  <a:srgbClr val="010101"/>
                </a:solidFill>
                <a:latin typeface="Calibri"/>
              </a:rPr>
              <a:t>á</a:t>
            </a:r>
            <a:r>
              <a:rPr lang="en-US" sz="1300" spc="-64" dirty="0" err="1">
                <a:solidFill>
                  <a:srgbClr val="010101"/>
                </a:solidFill>
                <a:latin typeface="Calibri"/>
              </a:rPr>
              <a:t>g</a:t>
            </a:r>
            <a:r>
              <a:rPr lang="en-US" sz="1300" spc="-72" dirty="0" err="1">
                <a:solidFill>
                  <a:srgbClr val="010101"/>
                </a:solidFill>
                <a:latin typeface="Calibri"/>
              </a:rPr>
              <a:t>b</a:t>
            </a:r>
            <a:r>
              <a:rPr lang="en-US" sz="1300" spc="-65" dirty="0" err="1">
                <a:solidFill>
                  <a:srgbClr val="010101"/>
                </a:solidFill>
                <a:latin typeface="Calibri"/>
              </a:rPr>
              <a:t>a</a:t>
            </a:r>
            <a:r>
              <a:rPr lang="en-US" sz="1300" spc="-72" dirty="0" err="1">
                <a:solidFill>
                  <a:srgbClr val="010101"/>
                </a:solidFill>
                <a:latin typeface="Calibri"/>
              </a:rPr>
              <a:t>n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 </a:t>
            </a:r>
            <a:r>
              <a:rPr lang="en-US" sz="1300" spc="-68" dirty="0" err="1">
                <a:solidFill>
                  <a:srgbClr val="010101"/>
                </a:solidFill>
                <a:latin typeface="Calibri"/>
              </a:rPr>
              <a:t>é</a:t>
            </a:r>
            <a:r>
              <a:rPr lang="en-US" sz="1300" spc="-54" dirty="0" err="1">
                <a:solidFill>
                  <a:srgbClr val="010101"/>
                </a:solidFill>
                <a:latin typeface="Calibri"/>
              </a:rPr>
              <a:t>s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 </a:t>
            </a:r>
            <a:r>
              <a:rPr lang="en-US" sz="1300" spc="-110" dirty="0" err="1">
                <a:solidFill>
                  <a:srgbClr val="010101"/>
                </a:solidFill>
                <a:latin typeface="Calibri"/>
              </a:rPr>
              <a:t>m</a:t>
            </a:r>
            <a:r>
              <a:rPr lang="en-US" sz="1300" spc="-68" dirty="0" err="1">
                <a:solidFill>
                  <a:srgbClr val="010101"/>
                </a:solidFill>
                <a:latin typeface="Calibri"/>
              </a:rPr>
              <a:t>e</a:t>
            </a:r>
            <a:r>
              <a:rPr lang="en-US" sz="1300" spc="-64" dirty="0" err="1">
                <a:solidFill>
                  <a:srgbClr val="010101"/>
                </a:solidFill>
                <a:latin typeface="Calibri"/>
              </a:rPr>
              <a:t>g</a:t>
            </a:r>
            <a:r>
              <a:rPr lang="en-US" sz="1300" spc="-72" dirty="0" err="1">
                <a:solidFill>
                  <a:srgbClr val="010101"/>
                </a:solidFill>
                <a:latin typeface="Calibri"/>
              </a:rPr>
              <a:t>b</a:t>
            </a:r>
            <a:r>
              <a:rPr lang="en-US" sz="1300" spc="-31" dirty="0" err="1">
                <a:solidFill>
                  <a:srgbClr val="010101"/>
                </a:solidFill>
                <a:latin typeface="Calibri"/>
              </a:rPr>
              <a:t>í</a:t>
            </a:r>
            <a:r>
              <a:rPr lang="en-US" sz="1300" spc="-54" dirty="0" err="1">
                <a:solidFill>
                  <a:srgbClr val="010101"/>
                </a:solidFill>
                <a:latin typeface="Calibri"/>
              </a:rPr>
              <a:t>z</a:t>
            </a:r>
            <a:r>
              <a:rPr lang="en-US" sz="1300" spc="-72" dirty="0" err="1">
                <a:solidFill>
                  <a:srgbClr val="010101"/>
                </a:solidFill>
                <a:latin typeface="Calibri"/>
              </a:rPr>
              <a:t>h</a:t>
            </a:r>
            <a:r>
              <a:rPr lang="en-US" sz="1300" spc="-65" dirty="0" err="1">
                <a:solidFill>
                  <a:srgbClr val="010101"/>
                </a:solidFill>
                <a:latin typeface="Calibri"/>
              </a:rPr>
              <a:t>a</a:t>
            </a:r>
            <a:r>
              <a:rPr lang="en-US" sz="1300" spc="-45" dirty="0" err="1">
                <a:solidFill>
                  <a:srgbClr val="010101"/>
                </a:solidFill>
                <a:latin typeface="Calibri"/>
              </a:rPr>
              <a:t>t</a:t>
            </a:r>
            <a:r>
              <a:rPr lang="en-US" sz="1300" spc="-73" dirty="0" err="1">
                <a:solidFill>
                  <a:srgbClr val="010101"/>
                </a:solidFill>
                <a:latin typeface="Calibri"/>
              </a:rPr>
              <a:t>ó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 </a:t>
            </a:r>
            <a:r>
              <a:rPr lang="en-US" sz="1300" spc="-72" dirty="0">
                <a:solidFill>
                  <a:srgbClr val="010101"/>
                </a:solidFill>
                <a:latin typeface="Calibri"/>
              </a:rPr>
              <a:t>p</a:t>
            </a:r>
            <a:r>
              <a:rPr lang="en-US" sz="1300" spc="-65" dirty="0">
                <a:solidFill>
                  <a:srgbClr val="010101"/>
                </a:solidFill>
                <a:latin typeface="Calibri"/>
              </a:rPr>
              <a:t>a</a:t>
            </a:r>
            <a:r>
              <a:rPr lang="en-US" sz="1300" spc="-48" dirty="0">
                <a:solidFill>
                  <a:srgbClr val="010101"/>
                </a:solidFill>
                <a:latin typeface="Calibri"/>
              </a:rPr>
              <a:t>r</a:t>
            </a:r>
            <a:r>
              <a:rPr lang="en-US" sz="1300" spc="-45" dirty="0">
                <a:solidFill>
                  <a:srgbClr val="010101"/>
                </a:solidFill>
                <a:latin typeface="Calibri"/>
              </a:rPr>
              <a:t>t</a:t>
            </a:r>
            <a:r>
              <a:rPr lang="en-US" sz="1300" spc="-72" dirty="0">
                <a:solidFill>
                  <a:srgbClr val="010101"/>
                </a:solidFill>
                <a:latin typeface="Calibri"/>
              </a:rPr>
              <a:t>n</a:t>
            </a:r>
            <a:r>
              <a:rPr lang="en-US" sz="1300" spc="-68" dirty="0">
                <a:solidFill>
                  <a:srgbClr val="010101"/>
                </a:solidFill>
                <a:latin typeface="Calibri"/>
              </a:rPr>
              <a:t>e</a:t>
            </a:r>
            <a:r>
              <a:rPr lang="en-US" sz="1300" spc="-48" dirty="0">
                <a:solidFill>
                  <a:srgbClr val="010101"/>
                </a:solidFill>
                <a:latin typeface="Calibri"/>
              </a:rPr>
              <a:t>r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 </a:t>
            </a:r>
            <a:r>
              <a:rPr lang="en-US" sz="1300" spc="-65" dirty="0">
                <a:solidFill>
                  <a:srgbClr val="010101"/>
                </a:solidFill>
                <a:latin typeface="Calibri"/>
              </a:rPr>
              <a:t>a</a:t>
            </a:r>
            <a:r>
              <a:rPr lang="en-US" sz="1300" spc="-54" dirty="0">
                <a:solidFill>
                  <a:srgbClr val="010101"/>
                </a:solidFill>
                <a:latin typeface="Calibri"/>
              </a:rPr>
              <a:t>z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 </a:t>
            </a:r>
            <a:r>
              <a:rPr lang="en-US" sz="1300" spc="-68" dirty="0">
                <a:solidFill>
                  <a:srgbClr val="010101"/>
                </a:solidFill>
                <a:latin typeface="Calibri"/>
              </a:rPr>
              <a:t>é</a:t>
            </a:r>
            <a:r>
              <a:rPr lang="en-US" sz="1300" spc="-72" dirty="0">
                <a:solidFill>
                  <a:srgbClr val="010101"/>
                </a:solidFill>
                <a:latin typeface="Calibri"/>
              </a:rPr>
              <a:t>p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í</a:t>
            </a:r>
            <a:r>
              <a:rPr lang="en-US" sz="1300" spc="-45" dirty="0">
                <a:solidFill>
                  <a:srgbClr val="010101"/>
                </a:solidFill>
                <a:latin typeface="Calibri"/>
              </a:rPr>
              <a:t>t</a:t>
            </a:r>
            <a:r>
              <a:rPr lang="en-US" sz="1300" spc="-73" dirty="0">
                <a:solidFill>
                  <a:srgbClr val="010101"/>
                </a:solidFill>
                <a:latin typeface="Calibri"/>
              </a:rPr>
              <a:t>ő</a:t>
            </a:r>
            <a:r>
              <a:rPr lang="en-US" sz="1300" spc="-31" dirty="0">
                <a:solidFill>
                  <a:srgbClr val="010101"/>
                </a:solidFill>
                <a:latin typeface="Calibri"/>
              </a:rPr>
              <a:t>i</a:t>
            </a:r>
            <a:r>
              <a:rPr lang="en-US" sz="1300" spc="-72" dirty="0">
                <a:solidFill>
                  <a:srgbClr val="010101"/>
                </a:solidFill>
                <a:latin typeface="Calibri"/>
              </a:rPr>
              <a:t>p</a:t>
            </a:r>
            <a:r>
              <a:rPr lang="en-US" sz="1300" spc="-65" dirty="0">
                <a:solidFill>
                  <a:srgbClr val="010101"/>
                </a:solidFill>
                <a:latin typeface="Calibri"/>
              </a:rPr>
              <a:t>a</a:t>
            </a:r>
            <a:r>
              <a:rPr lang="en-US" sz="1300" spc="-48" dirty="0">
                <a:solidFill>
                  <a:srgbClr val="010101"/>
                </a:solidFill>
                <a:latin typeface="Calibri"/>
              </a:rPr>
              <a:t>r</a:t>
            </a:r>
            <a:r>
              <a:rPr lang="en-US" sz="1300" spc="-72" dirty="0">
                <a:solidFill>
                  <a:srgbClr val="010101"/>
                </a:solidFill>
                <a:latin typeface="Calibri"/>
              </a:rPr>
              <a:t>b</a:t>
            </a:r>
            <a:r>
              <a:rPr lang="en-US" sz="1300" spc="-65" dirty="0">
                <a:solidFill>
                  <a:srgbClr val="010101"/>
                </a:solidFill>
                <a:latin typeface="Calibri"/>
              </a:rPr>
              <a:t>a</a:t>
            </a:r>
            <a:r>
              <a:rPr lang="en-US" sz="1300" spc="-72" dirty="0">
                <a:solidFill>
                  <a:srgbClr val="010101"/>
                </a:solidFill>
                <a:latin typeface="Calibri"/>
              </a:rPr>
              <a:t>n</a:t>
            </a:r>
            <a:r>
              <a:rPr lang="en-US" sz="1300" spc="-34" dirty="0">
                <a:solidFill>
                  <a:srgbClr val="010101"/>
                </a:solidFill>
                <a:latin typeface="Calibri"/>
              </a:rPr>
              <a:t>.</a:t>
            </a:r>
          </a:p>
        </p:txBody>
      </p:sp>
      <p:sp>
        <p:nvSpPr>
          <p:cNvPr id="4209" name="Rectangle 4209"/>
          <p:cNvSpPr/>
          <p:nvPr/>
        </p:nvSpPr>
        <p:spPr>
          <a:xfrm>
            <a:off x="4273382" y="3776373"/>
            <a:ext cx="1131066" cy="246369"/>
          </a:xfrm>
          <a:prstGeom prst="rect">
            <a:avLst/>
          </a:prstGeom>
        </p:spPr>
      </p:sp>
      <p:sp>
        <p:nvSpPr>
          <p:cNvPr id="4224" name="Rectangle 4224"/>
          <p:cNvSpPr/>
          <p:nvPr/>
        </p:nvSpPr>
        <p:spPr>
          <a:xfrm>
            <a:off x="5073496" y="4359638"/>
            <a:ext cx="6043642" cy="37959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300" dirty="0">
                <a:latin typeface="Calibri"/>
              </a:rPr>
              <a:t>A Remstroyservis Építőipari Vállalat 26 éves tapasztalattal rendelkezik és vezető vállalat  a</a:t>
            </a:r>
          </a:p>
          <a:p>
            <a:pPr>
              <a:lnSpc>
                <a:spcPts val="1434"/>
              </a:lnSpc>
            </a:pPr>
            <a:r>
              <a:rPr lang="en-US" sz="1300" dirty="0">
                <a:latin typeface="Calibri"/>
              </a:rPr>
              <a:t>„Csernozeml”  régió lakóépítésében. A </a:t>
            </a:r>
            <a:r>
              <a:rPr lang="en-US" sz="1300" dirty="0" err="1">
                <a:latin typeface="Calibri"/>
              </a:rPr>
              <a:t>Projekt</a:t>
            </a:r>
            <a:r>
              <a:rPr lang="en-US" sz="1300" dirty="0">
                <a:latin typeface="Calibri"/>
              </a:rPr>
              <a:t> oroszországi partnere és értékesítője.</a:t>
            </a:r>
          </a:p>
        </p:txBody>
      </p:sp>
      <p:sp>
        <p:nvSpPr>
          <p:cNvPr id="4225" name="Rectangle 4225"/>
          <p:cNvSpPr/>
          <p:nvPr/>
        </p:nvSpPr>
        <p:spPr>
          <a:xfrm>
            <a:off x="4319361" y="2259253"/>
            <a:ext cx="1922845" cy="246369"/>
          </a:xfrm>
          <a:prstGeom prst="rect">
            <a:avLst/>
          </a:prstGeom>
        </p:spPr>
      </p:sp>
      <p:sp>
        <p:nvSpPr>
          <p:cNvPr id="4258" name="Rectangle 4258"/>
          <p:cNvSpPr/>
          <p:nvPr/>
        </p:nvSpPr>
        <p:spPr>
          <a:xfrm>
            <a:off x="2827262" y="1729408"/>
            <a:ext cx="3096232" cy="2154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400" dirty="0" err="1">
                <a:latin typeface="Calibri"/>
              </a:rPr>
              <a:t>Pharmber</a:t>
            </a:r>
            <a:r>
              <a:rPr lang="en-US" sz="1400" dirty="0">
                <a:latin typeface="Calibri"/>
              </a:rPr>
              <a:t> </a:t>
            </a:r>
            <a:r>
              <a:rPr lang="en-US" sz="1400" dirty="0" err="1">
                <a:latin typeface="Calibri"/>
              </a:rPr>
              <a:t>Kft</a:t>
            </a:r>
            <a:r>
              <a:rPr lang="hu-HU" sz="1400" dirty="0">
                <a:latin typeface="Calibri"/>
              </a:rPr>
              <a:t>. - </a:t>
            </a:r>
            <a:r>
              <a:rPr lang="en-US" sz="1400" dirty="0" err="1">
                <a:latin typeface="Calibri"/>
              </a:rPr>
              <a:t>Együtt</a:t>
            </a:r>
            <a:r>
              <a:rPr lang="en-US" sz="1400" dirty="0">
                <a:latin typeface="Calibri"/>
              </a:rPr>
              <a:t> </a:t>
            </a:r>
            <a:r>
              <a:rPr lang="en-US" sz="1400" dirty="0" err="1">
                <a:latin typeface="Calibri"/>
              </a:rPr>
              <a:t>minden</a:t>
            </a:r>
            <a:r>
              <a:rPr lang="en-US" sz="1400" dirty="0">
                <a:latin typeface="Calibri"/>
              </a:rPr>
              <a:t> </a:t>
            </a:r>
            <a:r>
              <a:rPr lang="en-US" sz="1400" dirty="0" err="1">
                <a:latin typeface="Calibri"/>
              </a:rPr>
              <a:t>lehetsége</a:t>
            </a:r>
            <a:r>
              <a:rPr lang="hu-HU" sz="1400" dirty="0">
                <a:latin typeface="Calibri"/>
              </a:rPr>
              <a:t>s</a:t>
            </a:r>
            <a:r>
              <a:rPr lang="en-US" sz="1400" dirty="0">
                <a:latin typeface="Calibri"/>
              </a:rPr>
              <a:t>!</a:t>
            </a:r>
          </a:p>
        </p:txBody>
      </p:sp>
      <p:sp>
        <p:nvSpPr>
          <p:cNvPr id="4259" name="Rectangle 4259"/>
          <p:cNvSpPr/>
          <p:nvPr/>
        </p:nvSpPr>
        <p:spPr>
          <a:xfrm>
            <a:off x="596326" y="478664"/>
            <a:ext cx="2907463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hu-HU" sz="3200" b="1" dirty="0">
                <a:latin typeface="Calibri"/>
              </a:rPr>
              <a:t>P</a:t>
            </a:r>
            <a:r>
              <a:rPr lang="en-US" sz="3200" b="1" dirty="0" err="1">
                <a:latin typeface="Calibri"/>
              </a:rPr>
              <a:t>rojekt</a:t>
            </a:r>
            <a:r>
              <a:rPr lang="en-US" sz="3200" b="1" dirty="0">
                <a:latin typeface="Calibri"/>
              </a:rPr>
              <a:t> partnerei</a:t>
            </a:r>
          </a:p>
        </p:txBody>
      </p:sp>
      <p:pic>
        <p:nvPicPr>
          <p:cNvPr id="1030" name="Picture 6" descr="Képtalálatok a következőre: zalakerámia katalógus">
            <a:extLst>
              <a:ext uri="{FF2B5EF4-FFF2-40B4-BE49-F238E27FC236}">
                <a16:creationId xmlns:a16="http://schemas.microsoft.com/office/drawing/2014/main" id="{118B33B6-CC82-4D4D-84DD-5B5F9DE1A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130" y="5392289"/>
            <a:ext cx="1156231" cy="85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éptalálatok a következőre: jaf holz">
            <a:extLst>
              <a:ext uri="{FF2B5EF4-FFF2-40B4-BE49-F238E27FC236}">
                <a16:creationId xmlns:a16="http://schemas.microsoft.com/office/drawing/2014/main" id="{16AAC3A9-D920-4F03-8E15-308DECA5A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86" y="5638538"/>
            <a:ext cx="1290680" cy="60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1EC61EA9-F55C-4199-830A-1DC2C8CEAE3E}"/>
              </a:ext>
            </a:extLst>
          </p:cNvPr>
          <p:cNvSpPr txBox="1"/>
          <p:nvPr/>
        </p:nvSpPr>
        <p:spPr>
          <a:xfrm flipH="1">
            <a:off x="3282358" y="4301901"/>
            <a:ext cx="19750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REMSTROYSERVIS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EE97F99D-8771-47E4-9389-5F146E7D3FB5}"/>
              </a:ext>
            </a:extLst>
          </p:cNvPr>
          <p:cNvSpPr txBox="1"/>
          <p:nvPr/>
        </p:nvSpPr>
        <p:spPr>
          <a:xfrm>
            <a:off x="6905529" y="1655988"/>
            <a:ext cx="4234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latin typeface="Calibri" panose="020F0502020204030204" pitchFamily="34" charset="0"/>
                <a:cs typeface="Calibri" panose="020F0502020204030204" pitchFamily="34" charset="0"/>
              </a:rPr>
              <a:t>CSAJÁG KÖZSÉG ÖNKORMÁNYZATA</a:t>
            </a:r>
          </a:p>
        </p:txBody>
      </p:sp>
      <p:pic>
        <p:nvPicPr>
          <p:cNvPr id="1034" name="Picture 10" descr="Képtalálatok a következőre: villeroy &amp; boch">
            <a:extLst>
              <a:ext uri="{FF2B5EF4-FFF2-40B4-BE49-F238E27FC236}">
                <a16:creationId xmlns:a16="http://schemas.microsoft.com/office/drawing/2014/main" id="{FCC1C6E9-428D-4794-8C4C-4A169986C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906" y="5423527"/>
            <a:ext cx="1201484" cy="76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Képtalálatok a következőre: strohm logo">
            <a:extLst>
              <a:ext uri="{FF2B5EF4-FFF2-40B4-BE49-F238E27FC236}">
                <a16:creationId xmlns:a16="http://schemas.microsoft.com/office/drawing/2014/main" id="{5B1E4A5B-03DB-41AB-8C7F-E9C620D68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084" y="5383865"/>
            <a:ext cx="2020912" cy="78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Képtalálatok a következőre: alföldi logo">
            <a:extLst>
              <a:ext uri="{FF2B5EF4-FFF2-40B4-BE49-F238E27FC236}">
                <a16:creationId xmlns:a16="http://schemas.microsoft.com/office/drawing/2014/main" id="{2191C4A6-8B9A-4C9F-8615-1DE94A80A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322" y="5518361"/>
            <a:ext cx="2283172" cy="69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éptalálatok a következőre: mofém logo">
            <a:extLst>
              <a:ext uri="{FF2B5EF4-FFF2-40B4-BE49-F238E27FC236}">
                <a16:creationId xmlns:a16="http://schemas.microsoft.com/office/drawing/2014/main" id="{16D0D5FA-9B86-46CF-BADD-272E0D729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344" y="5456153"/>
            <a:ext cx="1065247" cy="69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Kép 128">
            <a:extLst>
              <a:ext uri="{FF2B5EF4-FFF2-40B4-BE49-F238E27FC236}">
                <a16:creationId xmlns:a16="http://schemas.microsoft.com/office/drawing/2014/main" id="{411A7023-088F-48E2-9B48-BFD34558AAF6}"/>
              </a:ext>
            </a:extLst>
          </p:cNvPr>
          <p:cNvPicPr/>
          <p:nvPr/>
        </p:nvPicPr>
        <p:blipFill>
          <a:blip r:embed="rId11"/>
          <a:stretch>
            <a:fillRect/>
          </a:stretch>
        </p:blipFill>
        <p:spPr>
          <a:xfrm>
            <a:off x="928742" y="3109986"/>
            <a:ext cx="725170" cy="688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463EC4C1-DFF8-43DE-87F2-D38069660C73}"/>
              </a:ext>
            </a:extLst>
          </p:cNvPr>
          <p:cNvSpPr txBox="1"/>
          <p:nvPr/>
        </p:nvSpPr>
        <p:spPr>
          <a:xfrm>
            <a:off x="376771" y="4881093"/>
            <a:ext cx="481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 Partnereink, akik a minőséget biztosítják:</a:t>
            </a:r>
          </a:p>
        </p:txBody>
      </p:sp>
      <p:pic>
        <p:nvPicPr>
          <p:cNvPr id="131" name="Picture 2" descr="CSAJÁG - Csajág története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000" y="1114229"/>
            <a:ext cx="664413" cy="82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Rectangle 4258"/>
          <p:cNvSpPr/>
          <p:nvPr/>
        </p:nvSpPr>
        <p:spPr>
          <a:xfrm>
            <a:off x="1917431" y="3398408"/>
            <a:ext cx="7334803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300" dirty="0">
                <a:latin typeface="Calibri"/>
              </a:rPr>
              <a:t>Építészek </a:t>
            </a:r>
            <a:r>
              <a:rPr lang="en-US" sz="1300" dirty="0" err="1">
                <a:latin typeface="Calibri"/>
              </a:rPr>
              <a:t>vagyunk</a:t>
            </a:r>
            <a:r>
              <a:rPr lang="en-US" sz="1300" dirty="0">
                <a:latin typeface="Calibri"/>
              </a:rPr>
              <a:t>, </a:t>
            </a:r>
            <a:r>
              <a:rPr lang="hu-HU" sz="1300" dirty="0">
                <a:latin typeface="Calibri"/>
              </a:rPr>
              <a:t>a</a:t>
            </a:r>
            <a:r>
              <a:rPr lang="en-US" sz="1300" dirty="0" err="1">
                <a:latin typeface="Calibri"/>
              </a:rPr>
              <a:t>kik</a:t>
            </a:r>
            <a:r>
              <a:rPr lang="en-US" sz="1300" dirty="0">
                <a:latin typeface="Calibri"/>
              </a:rPr>
              <a:t> </a:t>
            </a:r>
            <a:r>
              <a:rPr lang="en-US" sz="1300" dirty="0" err="1">
                <a:latin typeface="Calibri"/>
              </a:rPr>
              <a:t>csapatban</a:t>
            </a:r>
            <a:r>
              <a:rPr lang="en-US" sz="1300" dirty="0">
                <a:latin typeface="Calibri"/>
              </a:rPr>
              <a:t> </a:t>
            </a:r>
            <a:r>
              <a:rPr lang="en-US" sz="1300" dirty="0" err="1">
                <a:latin typeface="Calibri"/>
              </a:rPr>
              <a:t>dolgoznak</a:t>
            </a:r>
            <a:r>
              <a:rPr lang="en-US" sz="1300" dirty="0">
                <a:latin typeface="Calibri"/>
              </a:rPr>
              <a:t>. </a:t>
            </a:r>
            <a:r>
              <a:rPr lang="en-US" sz="1300" dirty="0" err="1">
                <a:latin typeface="Calibri"/>
              </a:rPr>
              <a:t>Tesszük</a:t>
            </a:r>
            <a:r>
              <a:rPr lang="en-US" sz="1300" dirty="0">
                <a:latin typeface="Calibri"/>
              </a:rPr>
              <a:t> </a:t>
            </a:r>
            <a:r>
              <a:rPr lang="en-US" sz="1300" dirty="0" err="1">
                <a:latin typeface="Calibri"/>
              </a:rPr>
              <a:t>ezt</a:t>
            </a:r>
            <a:r>
              <a:rPr lang="en-US" sz="1300" dirty="0">
                <a:latin typeface="Calibri"/>
              </a:rPr>
              <a:t>, </a:t>
            </a:r>
            <a:r>
              <a:rPr lang="en-US" sz="1300" dirty="0" err="1">
                <a:latin typeface="Calibri"/>
              </a:rPr>
              <a:t>mert</a:t>
            </a:r>
            <a:r>
              <a:rPr lang="en-US" sz="1300" dirty="0">
                <a:latin typeface="Calibri"/>
              </a:rPr>
              <a:t> </a:t>
            </a:r>
            <a:r>
              <a:rPr lang="en-US" sz="1300" dirty="0" err="1">
                <a:latin typeface="Calibri"/>
              </a:rPr>
              <a:t>így</a:t>
            </a:r>
            <a:r>
              <a:rPr lang="en-US" sz="1300" dirty="0">
                <a:latin typeface="Calibri"/>
              </a:rPr>
              <a:t> </a:t>
            </a:r>
            <a:r>
              <a:rPr lang="en-US" sz="1300" dirty="0" err="1">
                <a:latin typeface="Calibri"/>
              </a:rPr>
              <a:t>az</a:t>
            </a:r>
            <a:r>
              <a:rPr lang="en-US" sz="1300" dirty="0">
                <a:latin typeface="Calibri"/>
              </a:rPr>
              <a:t> </a:t>
            </a:r>
            <a:r>
              <a:rPr lang="en-US" sz="1300" dirty="0" err="1">
                <a:latin typeface="Calibri"/>
              </a:rPr>
              <a:t>alkotási</a:t>
            </a:r>
            <a:r>
              <a:rPr lang="en-US" sz="1300" dirty="0">
                <a:latin typeface="Calibri"/>
              </a:rPr>
              <a:t> </a:t>
            </a:r>
            <a:r>
              <a:rPr lang="en-US" sz="1300" dirty="0" err="1">
                <a:latin typeface="Calibri"/>
              </a:rPr>
              <a:t>folyamatban</a:t>
            </a:r>
            <a:r>
              <a:rPr lang="en-US" sz="1300" dirty="0">
                <a:latin typeface="Calibri"/>
              </a:rPr>
              <a:t> </a:t>
            </a:r>
            <a:r>
              <a:rPr lang="en-US" sz="1300" dirty="0" err="1">
                <a:latin typeface="Calibri"/>
              </a:rPr>
              <a:t>az</a:t>
            </a:r>
            <a:r>
              <a:rPr lang="en-US" sz="1300" dirty="0">
                <a:latin typeface="Calibri"/>
              </a:rPr>
              <a:t> </a:t>
            </a:r>
            <a:r>
              <a:rPr lang="en-US" sz="1300" dirty="0" err="1">
                <a:latin typeface="Calibri"/>
              </a:rPr>
              <a:t>egyéni</a:t>
            </a:r>
            <a:r>
              <a:rPr lang="en-US" sz="1300" dirty="0">
                <a:latin typeface="Calibri"/>
              </a:rPr>
              <a:t> </a:t>
            </a:r>
            <a:r>
              <a:rPr lang="en-US" sz="1300" dirty="0" err="1">
                <a:latin typeface="Calibri"/>
              </a:rPr>
              <a:t>tudás</a:t>
            </a:r>
            <a:r>
              <a:rPr lang="en-US" sz="1300" dirty="0">
                <a:latin typeface="Calibri"/>
              </a:rPr>
              <a:t> </a:t>
            </a:r>
            <a:r>
              <a:rPr lang="en-US" sz="1300" dirty="0" err="1">
                <a:latin typeface="Calibri"/>
              </a:rPr>
              <a:t>és</a:t>
            </a:r>
            <a:r>
              <a:rPr lang="en-US" sz="1300" dirty="0">
                <a:latin typeface="Calibri"/>
              </a:rPr>
              <a:t> </a:t>
            </a:r>
            <a:r>
              <a:rPr lang="en-US" sz="1300" dirty="0" err="1">
                <a:latin typeface="Calibri"/>
              </a:rPr>
              <a:t>tapasztalat</a:t>
            </a:r>
            <a:r>
              <a:rPr lang="en-US" sz="1300" dirty="0">
                <a:latin typeface="Calibri"/>
              </a:rPr>
              <a:t> </a:t>
            </a:r>
            <a:r>
              <a:rPr lang="en-US" sz="1300" dirty="0" err="1">
                <a:latin typeface="Calibri"/>
              </a:rPr>
              <a:t>összeadódik</a:t>
            </a:r>
            <a:r>
              <a:rPr lang="en-US" sz="1300" dirty="0">
                <a:latin typeface="Calibri"/>
              </a:rPr>
              <a:t>, </a:t>
            </a:r>
            <a:r>
              <a:rPr lang="en-US" sz="1300" dirty="0" err="1">
                <a:latin typeface="Calibri"/>
              </a:rPr>
              <a:t>megsokszorozódik</a:t>
            </a:r>
            <a:r>
              <a:rPr lang="en-US" sz="1300" dirty="0">
                <a:latin typeface="Calibri"/>
              </a:rPr>
              <a:t>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F4ECBB0-3657-4E12-B2C2-D09F00044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38" y="163146"/>
            <a:ext cx="10546478" cy="959141"/>
          </a:xfrm>
        </p:spPr>
        <p:txBody>
          <a:bodyPr/>
          <a:lstStyle/>
          <a:p>
            <a:r>
              <a:rPr lang="hu-HU" b="1" dirty="0">
                <a:solidFill>
                  <a:srgbClr val="00B050"/>
                </a:solidFill>
              </a:rPr>
              <a:t>ELÉRHETŐSÉG – INFORMÁCIÓ - ÉRTÉKESÍTÉS 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B940EAF-A18D-4103-AFD3-00FA1CDE6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309" y="796395"/>
            <a:ext cx="10857528" cy="543606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u-HU" dirty="0"/>
              <a:t>  </a:t>
            </a:r>
            <a:endParaRPr lang="ru-RU" dirty="0"/>
          </a:p>
          <a:p>
            <a:pPr marL="0" indent="0">
              <a:buNone/>
            </a:pPr>
            <a:r>
              <a:rPr lang="hu-HU" sz="2400" b="1" dirty="0">
                <a:solidFill>
                  <a:schemeClr val="tx1"/>
                </a:solidFill>
              </a:rPr>
              <a:t>PHARMBER Kft. </a:t>
            </a:r>
            <a:r>
              <a:rPr lang="hu-HU" sz="2400" dirty="0">
                <a:solidFill>
                  <a:schemeClr val="tx1"/>
                </a:solidFill>
              </a:rPr>
              <a:t>1027 Budapest, Margit krt. 48.</a:t>
            </a:r>
          </a:p>
          <a:p>
            <a:pPr marL="0" indent="0">
              <a:buNone/>
            </a:pPr>
            <a:r>
              <a:rPr lang="hu-HU" sz="2400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1"/>
                </a:solidFill>
              </a:rPr>
              <a:t>      </a:t>
            </a:r>
            <a:r>
              <a:rPr lang="hu-HU" sz="2000" dirty="0" err="1">
                <a:solidFill>
                  <a:schemeClr val="tx1"/>
                </a:solidFill>
              </a:rPr>
              <a:t>Cgj</a:t>
            </a:r>
            <a:r>
              <a:rPr lang="hu-HU" sz="2000" dirty="0">
                <a:solidFill>
                  <a:schemeClr val="tx1"/>
                </a:solidFill>
              </a:rPr>
              <a:t> : 01-09-334527   Adószám: 26603469-2-4,  email: pharmber.kft@gmail.com  </a:t>
            </a:r>
            <a:r>
              <a:rPr lang="hu-H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</a:p>
          <a:p>
            <a:pPr marL="0" indent="0">
              <a:buNone/>
            </a:pPr>
            <a:endParaRPr lang="hu-HU" sz="2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hu-H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Értékesítés:</a:t>
            </a:r>
          </a:p>
          <a:p>
            <a:pPr marL="0" indent="0">
              <a:buNone/>
            </a:pPr>
            <a:r>
              <a:rPr lang="hu-HU" sz="2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	</a:t>
            </a:r>
            <a:r>
              <a:rPr lang="hu-H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</a:t>
            </a:r>
            <a:r>
              <a:rPr lang="hu-H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Kissné Simon Annamária </a:t>
            </a:r>
            <a:endParaRPr lang="hu-H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hu-H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	</a:t>
            </a:r>
          </a:p>
          <a:p>
            <a:pPr marL="0" indent="0" algn="ctr">
              <a:buNone/>
            </a:pPr>
            <a:r>
              <a:rPr lang="hu-H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hu-HU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Pharmber</a:t>
            </a:r>
            <a:r>
              <a:rPr lang="hu-H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Kft. értékesítési vezetője  +36203648610</a:t>
            </a:r>
          </a:p>
          <a:p>
            <a:pPr marL="0" indent="0">
              <a:buNone/>
            </a:pPr>
            <a:r>
              <a:rPr lang="hu-H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	ÉRTÉKESÍTÉSI IRODA:  8163 CSAJÁG, PETŐFI SÁNDOR UTCA  41.</a:t>
            </a:r>
          </a:p>
          <a:p>
            <a:pPr marL="0" indent="0">
              <a:buNone/>
            </a:pPr>
            <a:r>
              <a:rPr lang="hu-H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	(előzetes időpontegyeztetés alapján a bemutatóházban) </a:t>
            </a:r>
          </a:p>
          <a:p>
            <a:pPr marL="0" indent="0">
              <a:buNone/>
            </a:pPr>
            <a:endParaRPr lang="hu-HU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hu-H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email: ertekesites@levendulavillapark.hu</a:t>
            </a:r>
          </a:p>
        </p:txBody>
      </p:sp>
    </p:spTree>
    <p:extLst>
      <p:ext uri="{BB962C8B-B14F-4D97-AF65-F5344CB8AC3E}">
        <p14:creationId xmlns:p14="http://schemas.microsoft.com/office/powerpoint/2010/main" val="494615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" name="Freeform 3809"/>
          <p:cNvSpPr/>
          <p:nvPr/>
        </p:nvSpPr>
        <p:spPr>
          <a:xfrm>
            <a:off x="1246119" y="2334"/>
            <a:ext cx="9699590" cy="6858288"/>
          </a:xfrm>
          <a:custGeom>
            <a:avLst/>
            <a:gdLst/>
            <a:ahLst/>
            <a:cxnLst/>
            <a:rect l="0" t="0" r="0" b="0"/>
            <a:pathLst>
              <a:path w="10692002" h="7559992">
                <a:moveTo>
                  <a:pt x="0" y="0"/>
                </a:moveTo>
                <a:lnTo>
                  <a:pt x="10692002" y="0"/>
                </a:lnTo>
                <a:lnTo>
                  <a:pt x="10692002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10" name="Freeform 3810"/>
          <p:cNvSpPr/>
          <p:nvPr/>
        </p:nvSpPr>
        <p:spPr>
          <a:xfrm>
            <a:off x="1246119" y="2334"/>
            <a:ext cx="808304" cy="6858288"/>
          </a:xfrm>
          <a:custGeom>
            <a:avLst/>
            <a:gdLst/>
            <a:ahLst/>
            <a:cxnLst/>
            <a:rect l="0" t="0" r="0" b="0"/>
            <a:pathLst>
              <a:path w="891006" h="7559992">
                <a:moveTo>
                  <a:pt x="0" y="0"/>
                </a:moveTo>
                <a:lnTo>
                  <a:pt x="891006" y="0"/>
                </a:lnTo>
                <a:lnTo>
                  <a:pt x="891006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11" name="Freeform 3811"/>
          <p:cNvSpPr/>
          <p:nvPr/>
        </p:nvSpPr>
        <p:spPr>
          <a:xfrm>
            <a:off x="2054423" y="2334"/>
            <a:ext cx="808294" cy="6858288"/>
          </a:xfrm>
          <a:custGeom>
            <a:avLst/>
            <a:gdLst/>
            <a:ahLst/>
            <a:cxnLst/>
            <a:rect l="0" t="0" r="0" b="0"/>
            <a:pathLst>
              <a:path w="890994" h="7559992">
                <a:moveTo>
                  <a:pt x="890994" y="0"/>
                </a:moveTo>
                <a:lnTo>
                  <a:pt x="0" y="0"/>
                </a:lnTo>
                <a:lnTo>
                  <a:pt x="0" y="7559992"/>
                </a:lnTo>
                <a:lnTo>
                  <a:pt x="890994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12" name="Freeform 3812"/>
          <p:cNvSpPr/>
          <p:nvPr/>
        </p:nvSpPr>
        <p:spPr>
          <a:xfrm>
            <a:off x="2862717" y="2334"/>
            <a:ext cx="808293" cy="6858288"/>
          </a:xfrm>
          <a:custGeom>
            <a:avLst/>
            <a:gdLst/>
            <a:ahLst/>
            <a:cxnLst/>
            <a:rect l="0" t="0" r="0" b="0"/>
            <a:pathLst>
              <a:path w="890993" h="7559992">
                <a:moveTo>
                  <a:pt x="0" y="0"/>
                </a:moveTo>
                <a:lnTo>
                  <a:pt x="890993" y="0"/>
                </a:lnTo>
                <a:lnTo>
                  <a:pt x="890993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13" name="Freeform 3813"/>
          <p:cNvSpPr/>
          <p:nvPr/>
        </p:nvSpPr>
        <p:spPr>
          <a:xfrm>
            <a:off x="3671010" y="2334"/>
            <a:ext cx="808305" cy="6858288"/>
          </a:xfrm>
          <a:custGeom>
            <a:avLst/>
            <a:gdLst/>
            <a:ahLst/>
            <a:cxnLst/>
            <a:rect l="0" t="0" r="0" b="0"/>
            <a:pathLst>
              <a:path w="891007" h="7559992">
                <a:moveTo>
                  <a:pt x="891007" y="0"/>
                </a:moveTo>
                <a:lnTo>
                  <a:pt x="0" y="0"/>
                </a:lnTo>
                <a:lnTo>
                  <a:pt x="0" y="7559992"/>
                </a:lnTo>
                <a:lnTo>
                  <a:pt x="891007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14" name="Freeform 3814"/>
          <p:cNvSpPr/>
          <p:nvPr/>
        </p:nvSpPr>
        <p:spPr>
          <a:xfrm>
            <a:off x="4479315" y="2334"/>
            <a:ext cx="808294" cy="6858288"/>
          </a:xfrm>
          <a:custGeom>
            <a:avLst/>
            <a:gdLst/>
            <a:ahLst/>
            <a:cxnLst/>
            <a:rect l="0" t="0" r="0" b="0"/>
            <a:pathLst>
              <a:path w="890994" h="7559992">
                <a:moveTo>
                  <a:pt x="0" y="0"/>
                </a:moveTo>
                <a:lnTo>
                  <a:pt x="890994" y="0"/>
                </a:lnTo>
                <a:lnTo>
                  <a:pt x="890994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15" name="Freeform 3815"/>
          <p:cNvSpPr/>
          <p:nvPr/>
        </p:nvSpPr>
        <p:spPr>
          <a:xfrm>
            <a:off x="5287609" y="2334"/>
            <a:ext cx="808304" cy="6858288"/>
          </a:xfrm>
          <a:custGeom>
            <a:avLst/>
            <a:gdLst/>
            <a:ahLst/>
            <a:cxnLst/>
            <a:rect l="0" t="0" r="0" b="0"/>
            <a:pathLst>
              <a:path w="891006" h="7559992">
                <a:moveTo>
                  <a:pt x="891006" y="0"/>
                </a:moveTo>
                <a:lnTo>
                  <a:pt x="0" y="0"/>
                </a:lnTo>
                <a:lnTo>
                  <a:pt x="0" y="7559992"/>
                </a:lnTo>
                <a:lnTo>
                  <a:pt x="891006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17" name="Freeform 3817"/>
          <p:cNvSpPr/>
          <p:nvPr/>
        </p:nvSpPr>
        <p:spPr>
          <a:xfrm>
            <a:off x="6904207" y="2334"/>
            <a:ext cx="808305" cy="6858288"/>
          </a:xfrm>
          <a:custGeom>
            <a:avLst/>
            <a:gdLst/>
            <a:ahLst/>
            <a:cxnLst/>
            <a:rect l="0" t="0" r="0" b="0"/>
            <a:pathLst>
              <a:path w="891007" h="7559992">
                <a:moveTo>
                  <a:pt x="891007" y="0"/>
                </a:moveTo>
                <a:lnTo>
                  <a:pt x="0" y="0"/>
                </a:lnTo>
                <a:lnTo>
                  <a:pt x="0" y="7559992"/>
                </a:lnTo>
                <a:lnTo>
                  <a:pt x="891007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18" name="Freeform 3818"/>
          <p:cNvSpPr/>
          <p:nvPr/>
        </p:nvSpPr>
        <p:spPr>
          <a:xfrm>
            <a:off x="1246119" y="2334"/>
            <a:ext cx="9699590" cy="808294"/>
          </a:xfrm>
          <a:custGeom>
            <a:avLst/>
            <a:gdLst/>
            <a:ahLst/>
            <a:cxnLst/>
            <a:rect l="0" t="0" r="0" b="0"/>
            <a:pathLst>
              <a:path w="10692002" h="890994">
                <a:moveTo>
                  <a:pt x="10692002" y="890994"/>
                </a:moveTo>
                <a:lnTo>
                  <a:pt x="10692002" y="0"/>
                </a:lnTo>
                <a:lnTo>
                  <a:pt x="0" y="0"/>
                </a:lnTo>
                <a:lnTo>
                  <a:pt x="0" y="890994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19" name="Freeform 3819"/>
          <p:cNvSpPr/>
          <p:nvPr/>
        </p:nvSpPr>
        <p:spPr>
          <a:xfrm>
            <a:off x="7712512" y="2334"/>
            <a:ext cx="808294" cy="6858288"/>
          </a:xfrm>
          <a:custGeom>
            <a:avLst/>
            <a:gdLst/>
            <a:ahLst/>
            <a:cxnLst/>
            <a:rect l="0" t="0" r="0" b="0"/>
            <a:pathLst>
              <a:path w="890994" h="7559992">
                <a:moveTo>
                  <a:pt x="0" y="0"/>
                </a:moveTo>
                <a:lnTo>
                  <a:pt x="890994" y="0"/>
                </a:lnTo>
                <a:lnTo>
                  <a:pt x="890994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20" name="Freeform 3820"/>
          <p:cNvSpPr/>
          <p:nvPr/>
        </p:nvSpPr>
        <p:spPr>
          <a:xfrm>
            <a:off x="8520806" y="2334"/>
            <a:ext cx="808304" cy="6858288"/>
          </a:xfrm>
          <a:custGeom>
            <a:avLst/>
            <a:gdLst/>
            <a:ahLst/>
            <a:cxnLst/>
            <a:rect l="0" t="0" r="0" b="0"/>
            <a:pathLst>
              <a:path w="891006" h="7559992">
                <a:moveTo>
                  <a:pt x="891006" y="0"/>
                </a:moveTo>
                <a:lnTo>
                  <a:pt x="0" y="0"/>
                </a:lnTo>
                <a:lnTo>
                  <a:pt x="0" y="7559992"/>
                </a:lnTo>
                <a:lnTo>
                  <a:pt x="891006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21" name="Freeform 3821"/>
          <p:cNvSpPr/>
          <p:nvPr/>
        </p:nvSpPr>
        <p:spPr>
          <a:xfrm>
            <a:off x="9329110" y="2334"/>
            <a:ext cx="808294" cy="6858288"/>
          </a:xfrm>
          <a:custGeom>
            <a:avLst/>
            <a:gdLst/>
            <a:ahLst/>
            <a:cxnLst/>
            <a:rect l="0" t="0" r="0" b="0"/>
            <a:pathLst>
              <a:path w="890994" h="7559992">
                <a:moveTo>
                  <a:pt x="0" y="0"/>
                </a:moveTo>
                <a:lnTo>
                  <a:pt x="890994" y="0"/>
                </a:lnTo>
                <a:lnTo>
                  <a:pt x="890994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22" name="Freeform 3822"/>
          <p:cNvSpPr/>
          <p:nvPr/>
        </p:nvSpPr>
        <p:spPr>
          <a:xfrm>
            <a:off x="10137404" y="2334"/>
            <a:ext cx="808305" cy="6858288"/>
          </a:xfrm>
          <a:custGeom>
            <a:avLst/>
            <a:gdLst/>
            <a:ahLst/>
            <a:cxnLst/>
            <a:rect l="0" t="0" r="0" b="0"/>
            <a:pathLst>
              <a:path w="891007" h="7559992">
                <a:moveTo>
                  <a:pt x="891007" y="0"/>
                </a:moveTo>
                <a:lnTo>
                  <a:pt x="0" y="0"/>
                </a:lnTo>
                <a:lnTo>
                  <a:pt x="0" y="7559992"/>
                </a:lnTo>
                <a:lnTo>
                  <a:pt x="891007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23" name="Freeform 3823"/>
          <p:cNvSpPr/>
          <p:nvPr/>
        </p:nvSpPr>
        <p:spPr>
          <a:xfrm>
            <a:off x="1246119" y="6052329"/>
            <a:ext cx="9699590" cy="808293"/>
          </a:xfrm>
          <a:custGeom>
            <a:avLst/>
            <a:gdLst/>
            <a:ahLst/>
            <a:cxnLst/>
            <a:rect l="0" t="0" r="0" b="0"/>
            <a:pathLst>
              <a:path w="10692002" h="890993">
                <a:moveTo>
                  <a:pt x="10692002" y="890993"/>
                </a:moveTo>
                <a:lnTo>
                  <a:pt x="10692002" y="0"/>
                </a:lnTo>
                <a:lnTo>
                  <a:pt x="0" y="0"/>
                </a:lnTo>
                <a:lnTo>
                  <a:pt x="0" y="890993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24" name="Freeform 3824"/>
          <p:cNvSpPr/>
          <p:nvPr/>
        </p:nvSpPr>
        <p:spPr>
          <a:xfrm>
            <a:off x="1246119" y="5244024"/>
            <a:ext cx="9699590" cy="808305"/>
          </a:xfrm>
          <a:custGeom>
            <a:avLst/>
            <a:gdLst/>
            <a:ahLst/>
            <a:cxnLst/>
            <a:rect l="0" t="0" r="0" b="0"/>
            <a:pathLst>
              <a:path w="10692002" h="891007">
                <a:moveTo>
                  <a:pt x="10692002" y="0"/>
                </a:moveTo>
                <a:lnTo>
                  <a:pt x="10692002" y="891007"/>
                </a:lnTo>
                <a:lnTo>
                  <a:pt x="0" y="891007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25" name="Freeform 3825"/>
          <p:cNvSpPr/>
          <p:nvPr/>
        </p:nvSpPr>
        <p:spPr>
          <a:xfrm>
            <a:off x="1246119" y="968119"/>
            <a:ext cx="9699590" cy="808294"/>
          </a:xfrm>
          <a:custGeom>
            <a:avLst/>
            <a:gdLst/>
            <a:ahLst/>
            <a:cxnLst/>
            <a:rect l="0" t="0" r="0" b="0"/>
            <a:pathLst>
              <a:path w="10692002" h="890994">
                <a:moveTo>
                  <a:pt x="10692002" y="0"/>
                </a:moveTo>
                <a:lnTo>
                  <a:pt x="10692002" y="890994"/>
                </a:lnTo>
                <a:lnTo>
                  <a:pt x="0" y="890994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29" name="Freeform 3829"/>
          <p:cNvSpPr/>
          <p:nvPr/>
        </p:nvSpPr>
        <p:spPr>
          <a:xfrm>
            <a:off x="6095914" y="5501580"/>
            <a:ext cx="84808" cy="73447"/>
          </a:xfrm>
          <a:custGeom>
            <a:avLst/>
            <a:gdLst/>
            <a:ahLst/>
            <a:cxnLst/>
            <a:rect l="0" t="0" r="0" b="0"/>
            <a:pathLst>
              <a:path w="93485" h="80962">
                <a:moveTo>
                  <a:pt x="46736" y="0"/>
                </a:moveTo>
                <a:lnTo>
                  <a:pt x="70117" y="40488"/>
                </a:lnTo>
                <a:lnTo>
                  <a:pt x="93485" y="80962"/>
                </a:lnTo>
                <a:lnTo>
                  <a:pt x="46736" y="80962"/>
                </a:lnTo>
                <a:lnTo>
                  <a:pt x="0" y="80962"/>
                </a:lnTo>
                <a:lnTo>
                  <a:pt x="23368" y="40488"/>
                </a:lnTo>
                <a:close/>
              </a:path>
            </a:pathLst>
          </a:custGeom>
          <a:solidFill>
            <a:srgbClr val="663B8C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3DAD0DB6-A842-47CC-B227-5B392F66623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3" y="915021"/>
            <a:ext cx="6391439" cy="2581158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BE9D8F80-37FE-44CB-8C15-AD4777A900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499" y="3646437"/>
            <a:ext cx="5536432" cy="3114244"/>
          </a:xfrm>
          <a:prstGeom prst="rect">
            <a:avLst/>
          </a:prstGeom>
        </p:spPr>
      </p:pic>
      <p:sp>
        <p:nvSpPr>
          <p:cNvPr id="23" name="Szövegdoboz 22">
            <a:extLst>
              <a:ext uri="{FF2B5EF4-FFF2-40B4-BE49-F238E27FC236}">
                <a16:creationId xmlns:a16="http://schemas.microsoft.com/office/drawing/2014/main" id="{5B7FEB43-7DA6-46F9-8328-FE4D13D2CDDC}"/>
              </a:ext>
            </a:extLst>
          </p:cNvPr>
          <p:cNvSpPr txBox="1"/>
          <p:nvPr/>
        </p:nvSpPr>
        <p:spPr>
          <a:xfrm>
            <a:off x="7175904" y="92461"/>
            <a:ext cx="457809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hu-HU" spc="150" dirty="0"/>
              <a:t>850 lakosú </a:t>
            </a:r>
            <a:r>
              <a:rPr lang="hu-HU" b="1" spc="150" dirty="0"/>
              <a:t>kisközség</a:t>
            </a:r>
            <a:r>
              <a:rPr lang="hu-HU" spc="150" dirty="0"/>
              <a:t>, mely csendes, lankás, dombos tájon bújik meg a </a:t>
            </a:r>
            <a:r>
              <a:rPr lang="hu-HU" b="1" spc="150" dirty="0"/>
              <a:t>Balaton </a:t>
            </a:r>
            <a:r>
              <a:rPr lang="hu-HU" spc="150" dirty="0"/>
              <a:t>és a nagyvárosok közelében, </a:t>
            </a:r>
          </a:p>
          <a:p>
            <a:pPr algn="ctr">
              <a:lnSpc>
                <a:spcPct val="150000"/>
              </a:lnSpc>
            </a:pPr>
            <a:r>
              <a:rPr lang="hu-HU" spc="150" dirty="0"/>
              <a:t>de azok zajától mentesen.</a:t>
            </a:r>
          </a:p>
          <a:p>
            <a:pPr algn="ctr">
              <a:lnSpc>
                <a:spcPct val="150000"/>
              </a:lnSpc>
            </a:pPr>
            <a:r>
              <a:rPr lang="hu-HU" sz="2200" spc="150" baseline="-25378" dirty="0">
                <a:latin typeface="Arial" panose="020B0604020202020204" pitchFamily="34" charset="0"/>
                <a:cs typeface="Arial" panose="020B0604020202020204" pitchFamily="34" charset="0"/>
              </a:rPr>
              <a:t>Írásos dokumentum először </a:t>
            </a:r>
          </a:p>
          <a:p>
            <a:pPr algn="ctr">
              <a:lnSpc>
                <a:spcPct val="150000"/>
              </a:lnSpc>
            </a:pPr>
            <a:r>
              <a:rPr lang="hu-HU" sz="2200" spc="150" baseline="-25378" dirty="0">
                <a:latin typeface="Arial" panose="020B0604020202020204" pitchFamily="34" charset="0"/>
                <a:cs typeface="Arial" panose="020B0604020202020204" pitchFamily="34" charset="0"/>
              </a:rPr>
              <a:t>1259-ben említi </a:t>
            </a:r>
            <a:r>
              <a:rPr lang="hu-HU" sz="2200" b="1" spc="150" baseline="-25378" dirty="0" err="1">
                <a:latin typeface="Arial" panose="020B0604020202020204" pitchFamily="34" charset="0"/>
                <a:cs typeface="Arial" panose="020B0604020202020204" pitchFamily="34" charset="0"/>
              </a:rPr>
              <a:t>Chajagh</a:t>
            </a:r>
            <a:r>
              <a:rPr lang="hu-HU" sz="2200" spc="150" baseline="-25378" dirty="0">
                <a:latin typeface="Arial" panose="020B0604020202020204" pitchFamily="34" charset="0"/>
                <a:cs typeface="Arial" panose="020B0604020202020204" pitchFamily="34" charset="0"/>
              </a:rPr>
              <a:t> néven.</a:t>
            </a:r>
            <a:endParaRPr lang="hu-HU" sz="2200" spc="1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2200" spc="150" dirty="0">
              <a:solidFill>
                <a:srgbClr val="00B050"/>
              </a:solidFill>
            </a:endParaRPr>
          </a:p>
        </p:txBody>
      </p:sp>
      <p:sp>
        <p:nvSpPr>
          <p:cNvPr id="24" name="Rectangle 3830"/>
          <p:cNvSpPr/>
          <p:nvPr/>
        </p:nvSpPr>
        <p:spPr>
          <a:xfrm>
            <a:off x="605002" y="3802604"/>
            <a:ext cx="5299319" cy="2882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sajág</a:t>
            </a:r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Ö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nkormányzata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és a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</a:t>
            </a:r>
            <a:r>
              <a:rPr lang="hu-H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harmber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Kft</a:t>
            </a:r>
            <a:r>
              <a:rPr lang="hu-H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.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endParaRPr lang="hu-H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/>
            <a:endParaRPr lang="hu-HU" sz="2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/>
            <a:r>
              <a:rPr lang="en-US" sz="2000" dirty="0" err="1">
                <a:latin typeface="Calibri"/>
              </a:rPr>
              <a:t>között</a:t>
            </a:r>
            <a:r>
              <a:rPr lang="en-US" sz="2000" dirty="0">
                <a:latin typeface="Calibri"/>
              </a:rPr>
              <a:t> </a:t>
            </a:r>
            <a:r>
              <a:rPr lang="en-US" sz="2000" dirty="0" err="1">
                <a:latin typeface="Calibri"/>
              </a:rPr>
              <a:t>létrejött</a:t>
            </a:r>
            <a:r>
              <a:rPr lang="hu-HU" sz="2000" dirty="0">
                <a:latin typeface="Calibri"/>
              </a:rPr>
              <a:t> </a:t>
            </a:r>
            <a:r>
              <a:rPr lang="en-US" sz="2000" dirty="0" err="1">
                <a:latin typeface="Calibri"/>
              </a:rPr>
              <a:t>megállapodás</a:t>
            </a:r>
            <a:r>
              <a:rPr lang="en-US" sz="2000" dirty="0">
                <a:latin typeface="Calibri"/>
              </a:rPr>
              <a:t> </a:t>
            </a:r>
            <a:r>
              <a:rPr lang="en-US" sz="2000" dirty="0" err="1">
                <a:latin typeface="Calibri"/>
              </a:rPr>
              <a:t>alapján</a:t>
            </a:r>
            <a:endParaRPr lang="hu-HU" sz="2000" dirty="0">
              <a:latin typeface="Calibri"/>
            </a:endParaRPr>
          </a:p>
          <a:p>
            <a:pPr algn="ctr"/>
            <a:endParaRPr lang="hu-HU" sz="2000" dirty="0">
              <a:latin typeface="Calibri"/>
            </a:endParaRPr>
          </a:p>
          <a:p>
            <a:pPr algn="ctr"/>
            <a:r>
              <a:rPr lang="hu-HU" sz="2000" dirty="0">
                <a:latin typeface="Calibri"/>
              </a:rPr>
              <a:t>a község történetében először</a:t>
            </a:r>
            <a:r>
              <a:rPr lang="en-US" sz="2000" dirty="0">
                <a:latin typeface="Calibri"/>
              </a:rPr>
              <a:t> </a:t>
            </a:r>
            <a:endParaRPr lang="hu-HU" sz="2000" dirty="0">
              <a:latin typeface="Calibri"/>
            </a:endParaRPr>
          </a:p>
          <a:p>
            <a:pPr algn="ctr"/>
            <a:endParaRPr lang="hu-H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00"/>
              </a:highlight>
              <a:latin typeface="Calibri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Calibri"/>
              </a:rPr>
              <a:t>közös</a:t>
            </a:r>
            <a:r>
              <a:rPr lang="en-US" sz="20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alibri"/>
              </a:rPr>
              <a:t>lakásépítési</a:t>
            </a:r>
            <a:r>
              <a:rPr lang="en-US" sz="2000" b="1" dirty="0">
                <a:solidFill>
                  <a:schemeClr val="bg1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Calibri"/>
              </a:rPr>
              <a:t>programot</a:t>
            </a:r>
            <a:endParaRPr lang="hu-HU" sz="2000" b="1" dirty="0">
              <a:solidFill>
                <a:schemeClr val="bg1"/>
              </a:solidFill>
              <a:latin typeface="Calibri"/>
            </a:endParaRPr>
          </a:p>
          <a:p>
            <a:pPr algn="ctr"/>
            <a:r>
              <a:rPr lang="hu-HU" sz="2000" dirty="0">
                <a:solidFill>
                  <a:srgbClr val="00B050"/>
                </a:solidFill>
                <a:latin typeface="Calibri"/>
              </a:rPr>
              <a:t> </a:t>
            </a:r>
          </a:p>
          <a:p>
            <a:pPr algn="ctr">
              <a:lnSpc>
                <a:spcPts val="1434"/>
              </a:lnSpc>
            </a:pPr>
            <a:endParaRPr lang="hu-HU" dirty="0">
              <a:latin typeface="Calibri"/>
            </a:endParaRPr>
          </a:p>
          <a:p>
            <a:pPr algn="ctr">
              <a:lnSpc>
                <a:spcPts val="1434"/>
              </a:lnSpc>
            </a:pPr>
            <a:r>
              <a:rPr lang="en-US" sz="2000" dirty="0" err="1">
                <a:latin typeface="Calibri"/>
              </a:rPr>
              <a:t>készített</a:t>
            </a:r>
            <a:r>
              <a:rPr lang="hu-HU" sz="2000" dirty="0" err="1">
                <a:latin typeface="Calibri"/>
              </a:rPr>
              <a:t>ün</a:t>
            </a:r>
            <a:r>
              <a:rPr lang="en-US" sz="2000" dirty="0">
                <a:latin typeface="Calibri"/>
              </a:rPr>
              <a:t>k és </a:t>
            </a:r>
            <a:r>
              <a:rPr lang="en-US" sz="2000" dirty="0" err="1">
                <a:latin typeface="Calibri"/>
              </a:rPr>
              <a:t>valósít</a:t>
            </a:r>
            <a:r>
              <a:rPr lang="hu-HU" sz="2000" dirty="0">
                <a:latin typeface="Calibri"/>
              </a:rPr>
              <a:t>un</a:t>
            </a:r>
            <a:r>
              <a:rPr lang="en-US" sz="2000" dirty="0">
                <a:latin typeface="Calibri"/>
              </a:rPr>
              <a:t>k meg</a:t>
            </a:r>
            <a:r>
              <a:rPr lang="hu-HU" sz="2000" dirty="0">
                <a:latin typeface="Calibri"/>
              </a:rPr>
              <a:t> </a:t>
            </a:r>
            <a:endParaRPr lang="en-US" sz="2000" dirty="0">
              <a:latin typeface="Calibri"/>
            </a:endParaRPr>
          </a:p>
        </p:txBody>
      </p:sp>
      <p:pic>
        <p:nvPicPr>
          <p:cNvPr id="25" name="Picture 2" descr="CSAJÁG - Csajág történe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28" y="112890"/>
            <a:ext cx="803044" cy="99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églalap 25"/>
          <p:cNvSpPr/>
          <p:nvPr/>
        </p:nvSpPr>
        <p:spPr>
          <a:xfrm>
            <a:off x="1228593" y="75318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tabLst>
                <a:tab pos="4649145" algn="l"/>
              </a:tabLst>
            </a:pPr>
            <a:r>
              <a:rPr lang="en-US" sz="2600" dirty="0" err="1">
                <a:latin typeface="Calibri"/>
              </a:rPr>
              <a:t>Csajág</a:t>
            </a:r>
            <a:r>
              <a:rPr lang="en-US" sz="2600" dirty="0">
                <a:latin typeface="Calibri"/>
              </a:rPr>
              <a:t> </a:t>
            </a:r>
            <a:r>
              <a:rPr lang="hu-HU" sz="2600" dirty="0">
                <a:latin typeface="Calibri"/>
              </a:rPr>
              <a:t>a Balaton régióban,</a:t>
            </a:r>
          </a:p>
          <a:p>
            <a:pPr lvl="0">
              <a:tabLst>
                <a:tab pos="4649145" algn="l"/>
              </a:tabLst>
            </a:pPr>
            <a:r>
              <a:rPr lang="hu-HU" sz="2600" dirty="0">
                <a:latin typeface="Calibri"/>
              </a:rPr>
              <a:t>                         Veszprém megyében fekszik</a:t>
            </a:r>
            <a:endParaRPr lang="hu-HU" sz="2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0" name="Freeform 3780"/>
          <p:cNvSpPr/>
          <p:nvPr/>
        </p:nvSpPr>
        <p:spPr>
          <a:xfrm>
            <a:off x="1246119" y="2334"/>
            <a:ext cx="9699590" cy="6858288"/>
          </a:xfrm>
          <a:custGeom>
            <a:avLst/>
            <a:gdLst/>
            <a:ahLst/>
            <a:cxnLst/>
            <a:rect l="0" t="0" r="0" b="0"/>
            <a:pathLst>
              <a:path w="10692002" h="7559992">
                <a:moveTo>
                  <a:pt x="0" y="0"/>
                </a:moveTo>
                <a:lnTo>
                  <a:pt x="10692002" y="0"/>
                </a:lnTo>
                <a:lnTo>
                  <a:pt x="10692002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1" name="Freeform 3781"/>
          <p:cNvSpPr/>
          <p:nvPr/>
        </p:nvSpPr>
        <p:spPr>
          <a:xfrm>
            <a:off x="1246119" y="2334"/>
            <a:ext cx="808304" cy="6858288"/>
          </a:xfrm>
          <a:custGeom>
            <a:avLst/>
            <a:gdLst/>
            <a:ahLst/>
            <a:cxnLst/>
            <a:rect l="0" t="0" r="0" b="0"/>
            <a:pathLst>
              <a:path w="891006" h="7559992">
                <a:moveTo>
                  <a:pt x="0" y="0"/>
                </a:moveTo>
                <a:lnTo>
                  <a:pt x="891006" y="0"/>
                </a:lnTo>
                <a:lnTo>
                  <a:pt x="891006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2" name="Freeform 3782"/>
          <p:cNvSpPr/>
          <p:nvPr/>
        </p:nvSpPr>
        <p:spPr>
          <a:xfrm>
            <a:off x="2054423" y="2334"/>
            <a:ext cx="808294" cy="6858288"/>
          </a:xfrm>
          <a:custGeom>
            <a:avLst/>
            <a:gdLst/>
            <a:ahLst/>
            <a:cxnLst/>
            <a:rect l="0" t="0" r="0" b="0"/>
            <a:pathLst>
              <a:path w="890994" h="7559992">
                <a:moveTo>
                  <a:pt x="890994" y="0"/>
                </a:moveTo>
                <a:lnTo>
                  <a:pt x="0" y="0"/>
                </a:lnTo>
                <a:lnTo>
                  <a:pt x="0" y="7559992"/>
                </a:lnTo>
                <a:lnTo>
                  <a:pt x="890994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3" name="Freeform 3783"/>
          <p:cNvSpPr/>
          <p:nvPr/>
        </p:nvSpPr>
        <p:spPr>
          <a:xfrm>
            <a:off x="2862717" y="2334"/>
            <a:ext cx="808293" cy="6858288"/>
          </a:xfrm>
          <a:custGeom>
            <a:avLst/>
            <a:gdLst/>
            <a:ahLst/>
            <a:cxnLst/>
            <a:rect l="0" t="0" r="0" b="0"/>
            <a:pathLst>
              <a:path w="890993" h="7559992">
                <a:moveTo>
                  <a:pt x="0" y="0"/>
                </a:moveTo>
                <a:lnTo>
                  <a:pt x="890993" y="0"/>
                </a:lnTo>
                <a:lnTo>
                  <a:pt x="890993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4" name="Freeform 3784"/>
          <p:cNvSpPr/>
          <p:nvPr/>
        </p:nvSpPr>
        <p:spPr>
          <a:xfrm>
            <a:off x="3671010" y="2334"/>
            <a:ext cx="808305" cy="6858288"/>
          </a:xfrm>
          <a:custGeom>
            <a:avLst/>
            <a:gdLst/>
            <a:ahLst/>
            <a:cxnLst/>
            <a:rect l="0" t="0" r="0" b="0"/>
            <a:pathLst>
              <a:path w="891007" h="7559992">
                <a:moveTo>
                  <a:pt x="891007" y="0"/>
                </a:moveTo>
                <a:lnTo>
                  <a:pt x="0" y="0"/>
                </a:lnTo>
                <a:lnTo>
                  <a:pt x="0" y="7559992"/>
                </a:lnTo>
                <a:lnTo>
                  <a:pt x="891007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5" name="Freeform 3785"/>
          <p:cNvSpPr/>
          <p:nvPr/>
        </p:nvSpPr>
        <p:spPr>
          <a:xfrm>
            <a:off x="4479315" y="2334"/>
            <a:ext cx="808294" cy="6858288"/>
          </a:xfrm>
          <a:custGeom>
            <a:avLst/>
            <a:gdLst/>
            <a:ahLst/>
            <a:cxnLst/>
            <a:rect l="0" t="0" r="0" b="0"/>
            <a:pathLst>
              <a:path w="890994" h="7559992">
                <a:moveTo>
                  <a:pt x="0" y="0"/>
                </a:moveTo>
                <a:lnTo>
                  <a:pt x="890994" y="0"/>
                </a:lnTo>
                <a:lnTo>
                  <a:pt x="890994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6" name="Freeform 3786"/>
          <p:cNvSpPr/>
          <p:nvPr/>
        </p:nvSpPr>
        <p:spPr>
          <a:xfrm>
            <a:off x="5287609" y="2334"/>
            <a:ext cx="808304" cy="6858288"/>
          </a:xfrm>
          <a:custGeom>
            <a:avLst/>
            <a:gdLst/>
            <a:ahLst/>
            <a:cxnLst/>
            <a:rect l="0" t="0" r="0" b="0"/>
            <a:pathLst>
              <a:path w="891006" h="7559992">
                <a:moveTo>
                  <a:pt x="891006" y="0"/>
                </a:moveTo>
                <a:lnTo>
                  <a:pt x="0" y="0"/>
                </a:lnTo>
                <a:lnTo>
                  <a:pt x="0" y="7559992"/>
                </a:lnTo>
                <a:lnTo>
                  <a:pt x="891006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7" name="Freeform 3787"/>
          <p:cNvSpPr/>
          <p:nvPr/>
        </p:nvSpPr>
        <p:spPr>
          <a:xfrm>
            <a:off x="6095913" y="2334"/>
            <a:ext cx="808294" cy="6858288"/>
          </a:xfrm>
          <a:custGeom>
            <a:avLst/>
            <a:gdLst/>
            <a:ahLst/>
            <a:cxnLst/>
            <a:rect l="0" t="0" r="0" b="0"/>
            <a:pathLst>
              <a:path w="890994" h="7559992">
                <a:moveTo>
                  <a:pt x="0" y="0"/>
                </a:moveTo>
                <a:lnTo>
                  <a:pt x="890994" y="0"/>
                </a:lnTo>
                <a:lnTo>
                  <a:pt x="890994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8" name="Freeform 3788"/>
          <p:cNvSpPr/>
          <p:nvPr/>
        </p:nvSpPr>
        <p:spPr>
          <a:xfrm>
            <a:off x="6904207" y="2334"/>
            <a:ext cx="808305" cy="6858288"/>
          </a:xfrm>
          <a:custGeom>
            <a:avLst/>
            <a:gdLst/>
            <a:ahLst/>
            <a:cxnLst/>
            <a:rect l="0" t="0" r="0" b="0"/>
            <a:pathLst>
              <a:path w="891007" h="7559992">
                <a:moveTo>
                  <a:pt x="891007" y="0"/>
                </a:moveTo>
                <a:lnTo>
                  <a:pt x="0" y="0"/>
                </a:lnTo>
                <a:lnTo>
                  <a:pt x="0" y="7559992"/>
                </a:lnTo>
                <a:lnTo>
                  <a:pt x="891007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9" name="Freeform 3789"/>
          <p:cNvSpPr/>
          <p:nvPr/>
        </p:nvSpPr>
        <p:spPr>
          <a:xfrm>
            <a:off x="1246119" y="2334"/>
            <a:ext cx="9699590" cy="808294"/>
          </a:xfrm>
          <a:custGeom>
            <a:avLst/>
            <a:gdLst/>
            <a:ahLst/>
            <a:cxnLst/>
            <a:rect l="0" t="0" r="0" b="0"/>
            <a:pathLst>
              <a:path w="10692002" h="890994">
                <a:moveTo>
                  <a:pt x="10692002" y="890994"/>
                </a:moveTo>
                <a:lnTo>
                  <a:pt x="10692002" y="0"/>
                </a:lnTo>
                <a:lnTo>
                  <a:pt x="0" y="0"/>
                </a:lnTo>
                <a:lnTo>
                  <a:pt x="0" y="890994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90" name="Freeform 3790"/>
          <p:cNvSpPr/>
          <p:nvPr/>
        </p:nvSpPr>
        <p:spPr>
          <a:xfrm>
            <a:off x="7712512" y="2334"/>
            <a:ext cx="808294" cy="6858288"/>
          </a:xfrm>
          <a:custGeom>
            <a:avLst/>
            <a:gdLst/>
            <a:ahLst/>
            <a:cxnLst/>
            <a:rect l="0" t="0" r="0" b="0"/>
            <a:pathLst>
              <a:path w="890994" h="7559992">
                <a:moveTo>
                  <a:pt x="0" y="0"/>
                </a:moveTo>
                <a:lnTo>
                  <a:pt x="890994" y="0"/>
                </a:lnTo>
                <a:lnTo>
                  <a:pt x="890994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91" name="Freeform 3791"/>
          <p:cNvSpPr/>
          <p:nvPr/>
        </p:nvSpPr>
        <p:spPr>
          <a:xfrm>
            <a:off x="8520806" y="2334"/>
            <a:ext cx="808304" cy="6858288"/>
          </a:xfrm>
          <a:custGeom>
            <a:avLst/>
            <a:gdLst/>
            <a:ahLst/>
            <a:cxnLst/>
            <a:rect l="0" t="0" r="0" b="0"/>
            <a:pathLst>
              <a:path w="891006" h="7559992">
                <a:moveTo>
                  <a:pt x="891006" y="0"/>
                </a:moveTo>
                <a:lnTo>
                  <a:pt x="0" y="0"/>
                </a:lnTo>
                <a:lnTo>
                  <a:pt x="0" y="7559992"/>
                </a:lnTo>
                <a:lnTo>
                  <a:pt x="891006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92" name="Freeform 3792"/>
          <p:cNvSpPr/>
          <p:nvPr/>
        </p:nvSpPr>
        <p:spPr>
          <a:xfrm>
            <a:off x="9329110" y="2334"/>
            <a:ext cx="808294" cy="6858288"/>
          </a:xfrm>
          <a:custGeom>
            <a:avLst/>
            <a:gdLst/>
            <a:ahLst/>
            <a:cxnLst/>
            <a:rect l="0" t="0" r="0" b="0"/>
            <a:pathLst>
              <a:path w="890994" h="7559992">
                <a:moveTo>
                  <a:pt x="0" y="0"/>
                </a:moveTo>
                <a:lnTo>
                  <a:pt x="890994" y="0"/>
                </a:lnTo>
                <a:lnTo>
                  <a:pt x="890994" y="7559992"/>
                </a:lnTo>
                <a:lnTo>
                  <a:pt x="0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93" name="Freeform 3793"/>
          <p:cNvSpPr/>
          <p:nvPr/>
        </p:nvSpPr>
        <p:spPr>
          <a:xfrm>
            <a:off x="10137404" y="2334"/>
            <a:ext cx="808305" cy="6858288"/>
          </a:xfrm>
          <a:custGeom>
            <a:avLst/>
            <a:gdLst/>
            <a:ahLst/>
            <a:cxnLst/>
            <a:rect l="0" t="0" r="0" b="0"/>
            <a:pathLst>
              <a:path w="891007" h="7559992">
                <a:moveTo>
                  <a:pt x="891007" y="0"/>
                </a:moveTo>
                <a:lnTo>
                  <a:pt x="0" y="0"/>
                </a:lnTo>
                <a:lnTo>
                  <a:pt x="0" y="7559992"/>
                </a:lnTo>
                <a:lnTo>
                  <a:pt x="891007" y="7559992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94" name="Freeform 3794"/>
          <p:cNvSpPr/>
          <p:nvPr/>
        </p:nvSpPr>
        <p:spPr>
          <a:xfrm>
            <a:off x="1246119" y="6052329"/>
            <a:ext cx="9699590" cy="808293"/>
          </a:xfrm>
          <a:custGeom>
            <a:avLst/>
            <a:gdLst/>
            <a:ahLst/>
            <a:cxnLst/>
            <a:rect l="0" t="0" r="0" b="0"/>
            <a:pathLst>
              <a:path w="10692002" h="890993">
                <a:moveTo>
                  <a:pt x="10692002" y="890993"/>
                </a:moveTo>
                <a:lnTo>
                  <a:pt x="10692002" y="0"/>
                </a:lnTo>
                <a:lnTo>
                  <a:pt x="0" y="0"/>
                </a:lnTo>
                <a:lnTo>
                  <a:pt x="0" y="890993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95" name="Freeform 3795"/>
          <p:cNvSpPr/>
          <p:nvPr/>
        </p:nvSpPr>
        <p:spPr>
          <a:xfrm>
            <a:off x="1246119" y="5244024"/>
            <a:ext cx="9699590" cy="808305"/>
          </a:xfrm>
          <a:custGeom>
            <a:avLst/>
            <a:gdLst/>
            <a:ahLst/>
            <a:cxnLst/>
            <a:rect l="0" t="0" r="0" b="0"/>
            <a:pathLst>
              <a:path w="10692002" h="891007">
                <a:moveTo>
                  <a:pt x="10692002" y="0"/>
                </a:moveTo>
                <a:lnTo>
                  <a:pt x="10692002" y="891007"/>
                </a:lnTo>
                <a:lnTo>
                  <a:pt x="0" y="891007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96" name="Freeform 3796"/>
          <p:cNvSpPr/>
          <p:nvPr/>
        </p:nvSpPr>
        <p:spPr>
          <a:xfrm>
            <a:off x="1246119" y="810627"/>
            <a:ext cx="9699590" cy="808294"/>
          </a:xfrm>
          <a:custGeom>
            <a:avLst/>
            <a:gdLst/>
            <a:ahLst/>
            <a:cxnLst/>
            <a:rect l="0" t="0" r="0" b="0"/>
            <a:pathLst>
              <a:path w="10692002" h="890994">
                <a:moveTo>
                  <a:pt x="10692002" y="0"/>
                </a:moveTo>
                <a:lnTo>
                  <a:pt x="10692002" y="890994"/>
                </a:lnTo>
                <a:lnTo>
                  <a:pt x="0" y="890994"/>
                </a:lnTo>
                <a:lnTo>
                  <a:pt x="0" y="0"/>
                </a:lnTo>
                <a:close/>
              </a:path>
            </a:pathLst>
          </a:cu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799" name="Picture 379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98793" y="776064"/>
            <a:ext cx="647086" cy="69127"/>
          </a:xfrm>
          <a:prstGeom prst="rect">
            <a:avLst/>
          </a:prstGeom>
          <a:noFill/>
        </p:spPr>
      </p:pic>
      <p:pic>
        <p:nvPicPr>
          <p:cNvPr id="3800" name="Picture 3800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60768" y="322597"/>
            <a:ext cx="3884452" cy="5325579"/>
          </a:xfrm>
          <a:prstGeom prst="rect">
            <a:avLst/>
          </a:prstGeom>
          <a:noFill/>
        </p:spPr>
      </p:pic>
      <p:sp>
        <p:nvSpPr>
          <p:cNvPr id="3804" name="Rectangle 3804"/>
          <p:cNvSpPr/>
          <p:nvPr/>
        </p:nvSpPr>
        <p:spPr>
          <a:xfrm>
            <a:off x="10101877" y="655227"/>
            <a:ext cx="132309" cy="246369"/>
          </a:xfrm>
          <a:prstGeom prst="rect">
            <a:avLst/>
          </a:prstGeom>
        </p:spPr>
      </p:sp>
      <p:sp>
        <p:nvSpPr>
          <p:cNvPr id="3805" name="Freeform 3805"/>
          <p:cNvSpPr/>
          <p:nvPr/>
        </p:nvSpPr>
        <p:spPr>
          <a:xfrm>
            <a:off x="10106716" y="760577"/>
            <a:ext cx="47974" cy="98436"/>
          </a:xfrm>
          <a:custGeom>
            <a:avLst/>
            <a:gdLst/>
            <a:ahLst/>
            <a:cxnLst/>
            <a:rect l="0" t="0" r="0" b="0"/>
            <a:pathLst>
              <a:path w="4406900" h="9042400">
                <a:moveTo>
                  <a:pt x="50800" y="9042400"/>
                </a:moveTo>
                <a:lnTo>
                  <a:pt x="50800" y="8432800"/>
                </a:lnTo>
                <a:lnTo>
                  <a:pt x="1193800" y="8242300"/>
                </a:lnTo>
                <a:cubicBezTo>
                  <a:pt x="1371600" y="8204200"/>
                  <a:pt x="1485900" y="8140700"/>
                  <a:pt x="1536700" y="8039100"/>
                </a:cubicBezTo>
                <a:cubicBezTo>
                  <a:pt x="1587500" y="7950200"/>
                  <a:pt x="1612900" y="7810500"/>
                  <a:pt x="1612900" y="7620000"/>
                </a:cubicBezTo>
                <a:lnTo>
                  <a:pt x="1612900" y="1892300"/>
                </a:lnTo>
                <a:cubicBezTo>
                  <a:pt x="1612900" y="1625600"/>
                  <a:pt x="1587500" y="1435100"/>
                  <a:pt x="1536700" y="1333500"/>
                </a:cubicBezTo>
                <a:cubicBezTo>
                  <a:pt x="1473200" y="1231900"/>
                  <a:pt x="1320800" y="1168400"/>
                  <a:pt x="1066800" y="1130300"/>
                </a:cubicBezTo>
                <a:lnTo>
                  <a:pt x="0" y="1041400"/>
                </a:lnTo>
                <a:lnTo>
                  <a:pt x="76200" y="444500"/>
                </a:lnTo>
                <a:lnTo>
                  <a:pt x="2730500" y="0"/>
                </a:lnTo>
                <a:lnTo>
                  <a:pt x="2870200" y="139700"/>
                </a:lnTo>
                <a:lnTo>
                  <a:pt x="2870200" y="7658100"/>
                </a:lnTo>
                <a:cubicBezTo>
                  <a:pt x="2870200" y="7848600"/>
                  <a:pt x="2895600" y="7988300"/>
                  <a:pt x="2946400" y="8064500"/>
                </a:cubicBezTo>
                <a:cubicBezTo>
                  <a:pt x="2997200" y="8153400"/>
                  <a:pt x="3111500" y="8204200"/>
                  <a:pt x="3302000" y="8242300"/>
                </a:cubicBezTo>
                <a:lnTo>
                  <a:pt x="4406900" y="8432800"/>
                </a:lnTo>
                <a:lnTo>
                  <a:pt x="4406900" y="9042400"/>
                </a:lnTo>
                <a:close/>
              </a:path>
            </a:pathLst>
          </a:custGeom>
          <a:solidFill>
            <a:srgbClr val="593379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06" name="Freeform 3806"/>
          <p:cNvSpPr/>
          <p:nvPr/>
        </p:nvSpPr>
        <p:spPr>
          <a:xfrm>
            <a:off x="10159391" y="760854"/>
            <a:ext cx="72030" cy="98161"/>
          </a:xfrm>
          <a:custGeom>
            <a:avLst/>
            <a:gdLst/>
            <a:ahLst/>
            <a:cxnLst/>
            <a:rect l="0" t="0" r="0" b="0"/>
            <a:pathLst>
              <a:path w="6616700" h="9017000">
                <a:moveTo>
                  <a:pt x="2413000" y="9017000"/>
                </a:moveTo>
                <a:lnTo>
                  <a:pt x="2413000" y="8458200"/>
                </a:lnTo>
                <a:lnTo>
                  <a:pt x="3556000" y="8267700"/>
                </a:lnTo>
                <a:cubicBezTo>
                  <a:pt x="3733800" y="8229600"/>
                  <a:pt x="3848100" y="8166100"/>
                  <a:pt x="3898900" y="8064500"/>
                </a:cubicBezTo>
                <a:cubicBezTo>
                  <a:pt x="3949700" y="7975600"/>
                  <a:pt x="3975100" y="7835900"/>
                  <a:pt x="3975100" y="7645400"/>
                </a:cubicBezTo>
                <a:lnTo>
                  <a:pt x="3975100" y="6845300"/>
                </a:lnTo>
                <a:lnTo>
                  <a:pt x="114300" y="6845300"/>
                </a:lnTo>
                <a:lnTo>
                  <a:pt x="0" y="6210300"/>
                </a:lnTo>
                <a:lnTo>
                  <a:pt x="3975100" y="190500"/>
                </a:lnTo>
                <a:lnTo>
                  <a:pt x="5092700" y="0"/>
                </a:lnTo>
                <a:lnTo>
                  <a:pt x="5232400" y="114300"/>
                </a:lnTo>
                <a:lnTo>
                  <a:pt x="5232400" y="5981700"/>
                </a:lnTo>
                <a:lnTo>
                  <a:pt x="6616700" y="5981700"/>
                </a:lnTo>
                <a:lnTo>
                  <a:pt x="6616700" y="6845300"/>
                </a:lnTo>
                <a:lnTo>
                  <a:pt x="5232400" y="6845300"/>
                </a:lnTo>
                <a:lnTo>
                  <a:pt x="5232400" y="7683500"/>
                </a:lnTo>
                <a:cubicBezTo>
                  <a:pt x="5232400" y="7874000"/>
                  <a:pt x="5257800" y="8013700"/>
                  <a:pt x="5308600" y="8102600"/>
                </a:cubicBezTo>
                <a:cubicBezTo>
                  <a:pt x="5359400" y="8191500"/>
                  <a:pt x="5473700" y="8242300"/>
                  <a:pt x="5664200" y="8280400"/>
                </a:cubicBezTo>
                <a:lnTo>
                  <a:pt x="6388100" y="8407400"/>
                </a:lnTo>
                <a:lnTo>
                  <a:pt x="6388100" y="9017000"/>
                </a:lnTo>
                <a:close/>
                <a:moveTo>
                  <a:pt x="1066800" y="5981700"/>
                </a:moveTo>
                <a:lnTo>
                  <a:pt x="3975100" y="5981700"/>
                </a:lnTo>
                <a:lnTo>
                  <a:pt x="3975100" y="1752600"/>
                </a:lnTo>
                <a:lnTo>
                  <a:pt x="3975100" y="1625600"/>
                </a:lnTo>
                <a:close/>
              </a:path>
            </a:pathLst>
          </a:custGeom>
          <a:solidFill>
            <a:srgbClr val="593379">
              <a:alpha val="100000"/>
            </a:srgbClr>
          </a:solidFill>
          <a:ln w="152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A6DC2BA3-96F8-4E92-8998-13FCCF2FE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51" y="3213712"/>
            <a:ext cx="8079437" cy="3483226"/>
          </a:xfrm>
          <a:prstGeom prst="rect">
            <a:avLst/>
          </a:prstGeom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A524D081-AFA4-477E-A568-59B50A68A4A8}"/>
              </a:ext>
            </a:extLst>
          </p:cNvPr>
          <p:cNvSpPr txBox="1"/>
          <p:nvPr/>
        </p:nvSpPr>
        <p:spPr>
          <a:xfrm>
            <a:off x="9329100" y="3652081"/>
            <a:ext cx="2938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>
                <a:solidFill>
                  <a:srgbClr val="C00000"/>
                </a:solidFill>
              </a:rPr>
              <a:t>Levendula Villa Park </a:t>
            </a:r>
          </a:p>
          <a:p>
            <a:pPr algn="ctr"/>
            <a:r>
              <a:rPr lang="hu-HU" b="1" dirty="0">
                <a:solidFill>
                  <a:srgbClr val="C00000"/>
                </a:solidFill>
              </a:rPr>
              <a:t>a község szerkezetében </a:t>
            </a:r>
          </a:p>
        </p:txBody>
      </p:sp>
      <p:sp>
        <p:nvSpPr>
          <p:cNvPr id="30" name="Rectangle 3808"/>
          <p:cNvSpPr/>
          <p:nvPr/>
        </p:nvSpPr>
        <p:spPr>
          <a:xfrm>
            <a:off x="106950" y="318502"/>
            <a:ext cx="8062015" cy="406265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hu-HU" sz="3200" baseline="-25378" dirty="0">
                <a:latin typeface="Calibri"/>
              </a:rPr>
              <a:t> Az Önkormányzat a </a:t>
            </a:r>
            <a:r>
              <a:rPr lang="hu-HU" sz="3600" b="1" baseline="-25378" dirty="0">
                <a:solidFill>
                  <a:srgbClr val="7030A0"/>
                </a:solidFill>
                <a:latin typeface="Calibri"/>
              </a:rPr>
              <a:t>Levendula Villa Park </a:t>
            </a:r>
            <a:r>
              <a:rPr lang="hu-HU" sz="3200" baseline="-25378" dirty="0">
                <a:latin typeface="Calibri"/>
              </a:rPr>
              <a:t>megvalósítása érdekében:</a:t>
            </a:r>
          </a:p>
          <a:p>
            <a:endParaRPr lang="hu-HU" sz="3200" baseline="-25378" dirty="0">
              <a:latin typeface="Calibri"/>
            </a:endParaRPr>
          </a:p>
          <a:p>
            <a:endParaRPr lang="hu-HU" sz="3200" baseline="-25378" dirty="0">
              <a:latin typeface="Calibri"/>
            </a:endParaRPr>
          </a:p>
          <a:p>
            <a:endParaRPr lang="hu-HU" sz="3200" baseline="-25378" dirty="0">
              <a:latin typeface="Calibri"/>
            </a:endParaRPr>
          </a:p>
          <a:p>
            <a:endParaRPr lang="hu-HU" sz="3200" baseline="-25378" dirty="0">
              <a:latin typeface="Calibri"/>
            </a:endParaRPr>
          </a:p>
          <a:p>
            <a:endParaRPr lang="hu-HU" sz="3200" baseline="-25378" dirty="0">
              <a:latin typeface="Calibri"/>
            </a:endParaRPr>
          </a:p>
          <a:p>
            <a:r>
              <a:rPr lang="hu-HU" sz="3200" baseline="-25378" dirty="0">
                <a:latin typeface="Calibri"/>
              </a:rPr>
              <a:t>     A főutcáról (Kossuth Lajos utca) induló új </a:t>
            </a:r>
            <a:r>
              <a:rPr lang="hu-HU" sz="3200" b="1" baseline="-25378" dirty="0">
                <a:latin typeface="Calibri"/>
              </a:rPr>
              <a:t>Villapark utcában</a:t>
            </a:r>
          </a:p>
          <a:p>
            <a:r>
              <a:rPr lang="hu-HU" sz="3200" b="1" baseline="-25378" dirty="0">
                <a:latin typeface="Calibri"/>
              </a:rPr>
              <a:t>                                     </a:t>
            </a:r>
            <a:r>
              <a:rPr lang="hu-HU" sz="3200" baseline="-25378" dirty="0">
                <a:latin typeface="Calibri"/>
              </a:rPr>
              <a:t>épül a </a:t>
            </a:r>
            <a:r>
              <a:rPr lang="hu-HU" sz="3600" b="1" baseline="-25378" dirty="0">
                <a:solidFill>
                  <a:srgbClr val="7030A0"/>
                </a:solidFill>
                <a:latin typeface="Calibri"/>
              </a:rPr>
              <a:t>Levendula Villa Park</a:t>
            </a:r>
          </a:p>
          <a:p>
            <a:endParaRPr lang="hu-HU" sz="3600" b="1" baseline="-25378" dirty="0">
              <a:solidFill>
                <a:srgbClr val="00B050"/>
              </a:solidFill>
              <a:latin typeface="Calibri"/>
            </a:endParaRPr>
          </a:p>
          <a:p>
            <a:r>
              <a:rPr lang="en-US" sz="3200" dirty="0">
                <a:latin typeface="Calibri"/>
              </a:rPr>
              <a:t> </a:t>
            </a:r>
          </a:p>
          <a:p>
            <a:r>
              <a:rPr lang="hu-HU" sz="3200" baseline="-25378" dirty="0">
                <a:latin typeface="Calibri"/>
              </a:rPr>
              <a:t>   </a:t>
            </a:r>
            <a:endParaRPr lang="en-US" dirty="0">
              <a:latin typeface="Calibri"/>
            </a:endParaRPr>
          </a:p>
        </p:txBody>
      </p:sp>
      <p:sp>
        <p:nvSpPr>
          <p:cNvPr id="31" name="Tartalom helye 2">
            <a:extLst>
              <a:ext uri="{FF2B5EF4-FFF2-40B4-BE49-F238E27FC236}">
                <a16:creationId xmlns:a16="http://schemas.microsoft.com/office/drawing/2014/main" id="{D7A26327-63C3-4A2B-92C0-C81A6C8EDF06}"/>
              </a:ext>
            </a:extLst>
          </p:cNvPr>
          <p:cNvSpPr txBox="1">
            <a:spLocks/>
          </p:cNvSpPr>
          <p:nvPr/>
        </p:nvSpPr>
        <p:spPr>
          <a:xfrm>
            <a:off x="866295" y="986604"/>
            <a:ext cx="6417734" cy="119886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>
                <a:solidFill>
                  <a:schemeClr val="tx1"/>
                </a:solidFill>
              </a:rPr>
              <a:t>Módosította a rendezési tervet</a:t>
            </a:r>
          </a:p>
          <a:p>
            <a:r>
              <a:rPr lang="hu-HU" dirty="0">
                <a:solidFill>
                  <a:schemeClr val="tx1"/>
                </a:solidFill>
              </a:rPr>
              <a:t>Növelte a belterületet</a:t>
            </a:r>
          </a:p>
          <a:p>
            <a:r>
              <a:rPr lang="hu-HU" dirty="0">
                <a:solidFill>
                  <a:schemeClr val="tx1"/>
                </a:solidFill>
              </a:rPr>
              <a:t>Új utcákat alakított ki (Villapark utca és Levendula utca)</a:t>
            </a:r>
          </a:p>
          <a:p>
            <a:endParaRPr lang="hu-H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rtalom helye 7">
            <a:extLst>
              <a:ext uri="{FF2B5EF4-FFF2-40B4-BE49-F238E27FC236}">
                <a16:creationId xmlns:a16="http://schemas.microsoft.com/office/drawing/2014/main" id="{8CAF8014-B565-4010-8EA8-19D460422C1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3" y="2721927"/>
            <a:ext cx="8368299" cy="37319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12" name="Egyenes összekötő nyíllal 11">
            <a:extLst>
              <a:ext uri="{FF2B5EF4-FFF2-40B4-BE49-F238E27FC236}">
                <a16:creationId xmlns:a16="http://schemas.microsoft.com/office/drawing/2014/main" id="{FD88F677-17E6-437E-A7D3-E4599F3972BD}"/>
              </a:ext>
            </a:extLst>
          </p:cNvPr>
          <p:cNvCxnSpPr>
            <a:cxnSpLocks/>
          </p:cNvCxnSpPr>
          <p:nvPr/>
        </p:nvCxnSpPr>
        <p:spPr>
          <a:xfrm>
            <a:off x="831639" y="2729710"/>
            <a:ext cx="13328" cy="1242547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>
            <a:extLst>
              <a:ext uri="{FF2B5EF4-FFF2-40B4-BE49-F238E27FC236}">
                <a16:creationId xmlns:a16="http://schemas.microsoft.com/office/drawing/2014/main" id="{41BFC154-B781-499E-9E63-52BA691A4C0D}"/>
              </a:ext>
            </a:extLst>
          </p:cNvPr>
          <p:cNvCxnSpPr>
            <a:cxnSpLocks/>
          </p:cNvCxnSpPr>
          <p:nvPr/>
        </p:nvCxnSpPr>
        <p:spPr>
          <a:xfrm>
            <a:off x="1876441" y="2721927"/>
            <a:ext cx="34322" cy="123642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>
            <a:extLst>
              <a:ext uri="{FF2B5EF4-FFF2-40B4-BE49-F238E27FC236}">
                <a16:creationId xmlns:a16="http://schemas.microsoft.com/office/drawing/2014/main" id="{CB8DDBFD-B6A4-476A-A90E-132EA84496A9}"/>
              </a:ext>
            </a:extLst>
          </p:cNvPr>
          <p:cNvCxnSpPr>
            <a:cxnSpLocks/>
          </p:cNvCxnSpPr>
          <p:nvPr/>
        </p:nvCxnSpPr>
        <p:spPr>
          <a:xfrm>
            <a:off x="4549651" y="2744602"/>
            <a:ext cx="0" cy="12425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>
            <a:extLst>
              <a:ext uri="{FF2B5EF4-FFF2-40B4-BE49-F238E27FC236}">
                <a16:creationId xmlns:a16="http://schemas.microsoft.com/office/drawing/2014/main" id="{D298E8C6-374E-4DB4-AAC1-6F1E862D568E}"/>
              </a:ext>
            </a:extLst>
          </p:cNvPr>
          <p:cNvCxnSpPr>
            <a:cxnSpLocks/>
          </p:cNvCxnSpPr>
          <p:nvPr/>
        </p:nvCxnSpPr>
        <p:spPr>
          <a:xfrm>
            <a:off x="6818489" y="2732791"/>
            <a:ext cx="1" cy="13141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C01E85DF-2E4D-4C25-8ADF-C4DDFB71408B}"/>
              </a:ext>
            </a:extLst>
          </p:cNvPr>
          <p:cNvSpPr txBox="1"/>
          <p:nvPr/>
        </p:nvSpPr>
        <p:spPr>
          <a:xfrm>
            <a:off x="8943936" y="3134566"/>
            <a:ext cx="30396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/>
              <a:t>Enyhe éghajlata kényelmes</a:t>
            </a:r>
          </a:p>
          <a:p>
            <a:pPr algn="ctr"/>
            <a:r>
              <a:rPr lang="hu-HU" dirty="0"/>
              <a:t>körülményeket teremt</a:t>
            </a:r>
          </a:p>
          <a:p>
            <a:pPr algn="ctr"/>
            <a:r>
              <a:rPr lang="hu-HU" dirty="0"/>
              <a:t> az év minden időszakában</a:t>
            </a:r>
            <a:r>
              <a:rPr lang="en-GB" dirty="0"/>
              <a:t>.</a:t>
            </a:r>
            <a:endParaRPr lang="hu-HU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7CD98ED7-017C-421E-942B-C90C6A380FF4}"/>
              </a:ext>
            </a:extLst>
          </p:cNvPr>
          <p:cNvSpPr txBox="1"/>
          <p:nvPr/>
        </p:nvSpPr>
        <p:spPr>
          <a:xfrm>
            <a:off x="8868053" y="4569557"/>
            <a:ext cx="3191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Igényesen, és gyorsan fejlődő kisközség.</a:t>
            </a:r>
          </a:p>
          <a:p>
            <a:pPr algn="ctr"/>
            <a:r>
              <a:rPr lang="hu-HU" dirty="0"/>
              <a:t>Nagyon könnyű beleszeretni ebbe a helybe</a:t>
            </a:r>
            <a:r>
              <a:rPr lang="en-GB" dirty="0"/>
              <a:t>.</a:t>
            </a:r>
            <a:endParaRPr lang="hu-HU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287383" y="261595"/>
            <a:ext cx="8596668" cy="1320800"/>
          </a:xfrm>
        </p:spPr>
        <p:txBody>
          <a:bodyPr/>
          <a:lstStyle/>
          <a:p>
            <a:r>
              <a:rPr lang="hu-HU" b="1" dirty="0">
                <a:solidFill>
                  <a:srgbClr val="7030A0"/>
                </a:solidFill>
              </a:rPr>
              <a:t>Levendula Villa Park építése Csajágon </a:t>
            </a:r>
          </a:p>
        </p:txBody>
      </p:sp>
      <p:sp>
        <p:nvSpPr>
          <p:cNvPr id="16" name="Szövegdoboz 2">
            <a:extLst>
              <a:ext uri="{FF2B5EF4-FFF2-40B4-BE49-F238E27FC236}">
                <a16:creationId xmlns:a16="http://schemas.microsoft.com/office/drawing/2014/main" id="{59F64A20-3B54-4CD5-9A10-5DEB4FE76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383" y="1198759"/>
            <a:ext cx="10789920" cy="553357"/>
          </a:xfrm>
          <a:prstGeom prst="rect">
            <a:avLst/>
          </a:prstGeom>
          <a:solidFill>
            <a:srgbClr val="FFFFFF"/>
          </a:solidFill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hu-HU" sz="28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CSAJÁGON A </a:t>
            </a:r>
            <a:r>
              <a:rPr lang="ru-RU" sz="28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hu-HU" sz="28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LEVENDULA VILLA PARK</a:t>
            </a:r>
            <a:r>
              <a:rPr lang="ru-RU" sz="28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r>
              <a:rPr lang="hu-HU" sz="28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TERÜLETE</a:t>
            </a:r>
            <a:r>
              <a:rPr lang="ru-RU" sz="28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8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ÖSSZESEN </a:t>
            </a:r>
            <a:r>
              <a:rPr lang="hu-HU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31.907 m</a:t>
            </a:r>
            <a:r>
              <a:rPr lang="hu-HU" sz="2800" b="1" baseline="300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sz="28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hu-HU" sz="28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hu-HU" sz="2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C01E85DF-2E4D-4C25-8ADF-C4DDFB71408B}"/>
              </a:ext>
            </a:extLst>
          </p:cNvPr>
          <p:cNvSpPr txBox="1"/>
          <p:nvPr/>
        </p:nvSpPr>
        <p:spPr>
          <a:xfrm>
            <a:off x="287383" y="2145144"/>
            <a:ext cx="3711593" cy="36933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hu-HU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hu-HU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ÜTEM</a:t>
            </a:r>
            <a:r>
              <a:rPr lang="ru-RU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11.964 </a:t>
            </a:r>
            <a:r>
              <a:rPr lang="en-GB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ru-RU" b="1" baseline="30000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ru-RU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10 </a:t>
            </a:r>
            <a:r>
              <a:rPr lang="hu-HU" b="1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TELEK+PARK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4414621" y="2145144"/>
            <a:ext cx="310046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ÜTEM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19.943 </a:t>
            </a:r>
            <a:r>
              <a:rPr lang="en-GB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ru-RU" b="1" baseline="30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hu-HU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 TELEK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833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D99A8D6-EF4B-4BF0-A1C7-A10955A26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736" y="348344"/>
            <a:ext cx="8596668" cy="646444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rgbClr val="7030A0"/>
                </a:solidFill>
              </a:rPr>
              <a:t>A LEVENDULA VILLA PARK telke </a:t>
            </a:r>
            <a:r>
              <a:rPr lang="ru-RU" b="1" dirty="0">
                <a:solidFill>
                  <a:srgbClr val="7030A0"/>
                </a:solidFill>
              </a:rPr>
              <a:t>3,2 </a:t>
            </a:r>
            <a:r>
              <a:rPr lang="hu-HU" b="1" dirty="0">
                <a:solidFill>
                  <a:srgbClr val="7030A0"/>
                </a:solidFill>
              </a:rPr>
              <a:t>ha 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pic>
        <p:nvPicPr>
          <p:cNvPr id="4" name="1.  lakótelek Csajág video_Trim">
            <a:hlinkClick r:id="" action="ppaction://media"/>
            <a:extLst>
              <a:ext uri="{FF2B5EF4-FFF2-40B4-BE49-F238E27FC236}">
                <a16:creationId xmlns:a16="http://schemas.microsoft.com/office/drawing/2014/main" id="{052B6FA6-35CB-4436-9F2B-9C1B0C6FB0E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854" y="1345647"/>
            <a:ext cx="7623586" cy="4910691"/>
          </a:xfr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7D7A5822-8398-4CBC-9C8F-D5AD65B8184B}"/>
              </a:ext>
            </a:extLst>
          </p:cNvPr>
          <p:cNvSpPr txBox="1"/>
          <p:nvPr/>
        </p:nvSpPr>
        <p:spPr>
          <a:xfrm>
            <a:off x="10321332" y="1426916"/>
            <a:ext cx="927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02C9D2C8-2E67-4D90-A90E-FAF4B033A972}"/>
              </a:ext>
            </a:extLst>
          </p:cNvPr>
          <p:cNvSpPr txBox="1"/>
          <p:nvPr/>
        </p:nvSpPr>
        <p:spPr>
          <a:xfrm>
            <a:off x="9274002" y="3742736"/>
            <a:ext cx="2337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highlight>
                  <a:srgbClr val="FFFF00"/>
                </a:highlight>
              </a:rPr>
              <a:t>Kattintson  a képre,</a:t>
            </a:r>
          </a:p>
          <a:p>
            <a:pPr algn="ctr"/>
            <a:r>
              <a:rPr lang="hu-HU" b="1" dirty="0">
                <a:highlight>
                  <a:srgbClr val="FFFF00"/>
                </a:highlight>
              </a:rPr>
              <a:t>nézze meg videón: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4B18167-754C-4202-828B-422226802247}"/>
              </a:ext>
            </a:extLst>
          </p:cNvPr>
          <p:cNvSpPr txBox="1"/>
          <p:nvPr/>
        </p:nvSpPr>
        <p:spPr>
          <a:xfrm>
            <a:off x="8555229" y="399641"/>
            <a:ext cx="3596640" cy="294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hu-HU" spc="100" dirty="0"/>
              <a:t>A községnek a főúttól </a:t>
            </a:r>
          </a:p>
          <a:p>
            <a:pPr algn="ctr">
              <a:lnSpc>
                <a:spcPct val="150000"/>
              </a:lnSpc>
            </a:pPr>
            <a:r>
              <a:rPr lang="hu-HU" spc="100" dirty="0"/>
              <a:t>távolabbi, magaslati </a:t>
            </a:r>
          </a:p>
          <a:p>
            <a:pPr algn="ctr">
              <a:lnSpc>
                <a:spcPct val="150000"/>
              </a:lnSpc>
            </a:pPr>
            <a:r>
              <a:rPr lang="hu-HU" spc="100" dirty="0"/>
              <a:t>oldalán található,</a:t>
            </a:r>
          </a:p>
          <a:p>
            <a:pPr algn="ctr">
              <a:lnSpc>
                <a:spcPct val="150000"/>
              </a:lnSpc>
            </a:pPr>
            <a:r>
              <a:rPr lang="hu-HU" spc="100" dirty="0"/>
              <a:t>ahonnan rálátunk a falura, </a:t>
            </a:r>
          </a:p>
          <a:p>
            <a:pPr algn="ctr">
              <a:lnSpc>
                <a:spcPct val="150000"/>
              </a:lnSpc>
            </a:pPr>
            <a:r>
              <a:rPr lang="hu-HU" spc="100" dirty="0"/>
              <a:t>a nagyobb utakra és</a:t>
            </a:r>
          </a:p>
          <a:p>
            <a:pPr algn="ctr">
              <a:lnSpc>
                <a:spcPct val="150000"/>
              </a:lnSpc>
            </a:pPr>
            <a:r>
              <a:rPr lang="hu-HU" spc="100" dirty="0"/>
              <a:t> a távolban </a:t>
            </a:r>
          </a:p>
          <a:p>
            <a:pPr algn="ctr">
              <a:lnSpc>
                <a:spcPct val="150000"/>
              </a:lnSpc>
            </a:pPr>
            <a:r>
              <a:rPr lang="hu-HU" spc="100" dirty="0"/>
              <a:t>a Bakony hegyeire</a:t>
            </a:r>
            <a:r>
              <a:rPr lang="en-GB" spc="100" dirty="0"/>
              <a:t>.</a:t>
            </a:r>
            <a:endParaRPr lang="hu-HU" spc="100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CFF0D4A7-9A7F-4966-9FBE-FA0079ABA81C}"/>
              </a:ext>
            </a:extLst>
          </p:cNvPr>
          <p:cNvSpPr txBox="1"/>
          <p:nvPr/>
        </p:nvSpPr>
        <p:spPr>
          <a:xfrm>
            <a:off x="8585120" y="4923534"/>
            <a:ext cx="3432351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/>
              <a:t>Az Önkormányzat döntése</a:t>
            </a:r>
          </a:p>
          <a:p>
            <a:pPr algn="ctr"/>
            <a:r>
              <a:rPr lang="hu-HU" sz="1400" dirty="0"/>
              <a:t> </a:t>
            </a:r>
            <a:r>
              <a:rPr lang="hu-HU" sz="1600" dirty="0"/>
              <a:t>alapján az ide vezető új utca neve</a:t>
            </a:r>
          </a:p>
          <a:p>
            <a:pPr algn="ctr"/>
            <a:endParaRPr lang="hu-HU" sz="1400" dirty="0"/>
          </a:p>
          <a:p>
            <a:pPr algn="ctr"/>
            <a:r>
              <a:rPr lang="hu-HU" sz="2800" dirty="0">
                <a:highlight>
                  <a:srgbClr val="00FFFF"/>
                </a:highlight>
              </a:rPr>
              <a:t>VILLAPARK UTCA</a:t>
            </a:r>
          </a:p>
          <a:p>
            <a:endParaRPr lang="hu-HU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217681CC-9CF9-42ED-AD75-A00360F31CBE}"/>
              </a:ext>
            </a:extLst>
          </p:cNvPr>
          <p:cNvSpPr txBox="1"/>
          <p:nvPr/>
        </p:nvSpPr>
        <p:spPr>
          <a:xfrm>
            <a:off x="2211467" y="1633334"/>
            <a:ext cx="4904509" cy="1850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ctr"/>
            <a:r>
              <a:rPr lang="en-US" sz="2000" i="0" spc="0" baseline="0" dirty="0">
                <a:latin typeface="Calibri"/>
              </a:rPr>
              <a:t>Az </a:t>
            </a:r>
            <a:r>
              <a:rPr lang="en-US" sz="2000" i="0" spc="0" baseline="0" dirty="0" err="1">
                <a:latin typeface="Calibri"/>
              </a:rPr>
              <a:t>új</a:t>
            </a:r>
            <a:r>
              <a:rPr lang="en-US" sz="2000" i="0" spc="0" baseline="0" dirty="0">
                <a:latin typeface="Calibri"/>
              </a:rPr>
              <a:t> </a:t>
            </a:r>
            <a:r>
              <a:rPr lang="en-US" sz="2000" i="0" spc="0" baseline="0" dirty="0" err="1">
                <a:latin typeface="Calibri"/>
              </a:rPr>
              <a:t>lakónegyed</a:t>
            </a:r>
            <a:r>
              <a:rPr lang="en-US" sz="2000" i="0" spc="0" baseline="0" dirty="0">
                <a:latin typeface="Calibri"/>
              </a:rPr>
              <a:t> </a:t>
            </a:r>
            <a:endParaRPr lang="hu-HU" sz="2000" i="0" spc="0" baseline="0" dirty="0">
              <a:latin typeface="Calibri"/>
            </a:endParaRPr>
          </a:p>
          <a:p>
            <a:pPr marL="0" algn="ctr"/>
            <a:r>
              <a:rPr lang="en-US" sz="2000" i="0" spc="0" baseline="0" dirty="0">
                <a:latin typeface="Calibri"/>
              </a:rPr>
              <a:t>a</a:t>
            </a:r>
            <a:r>
              <a:rPr lang="en-US" sz="2000" b="1" i="0" spc="0" baseline="0" dirty="0">
                <a:solidFill>
                  <a:srgbClr val="0070C0"/>
                </a:solidFill>
                <a:latin typeface="Calibri"/>
              </a:rPr>
              <a:t> </a:t>
            </a:r>
            <a:r>
              <a:rPr lang="en-US" sz="2000" b="1" i="0" spc="0" baseline="0" dirty="0" err="1">
                <a:solidFill>
                  <a:srgbClr val="7030A0"/>
                </a:solidFill>
                <a:latin typeface="Calibri"/>
              </a:rPr>
              <a:t>Levendula</a:t>
            </a:r>
            <a:r>
              <a:rPr lang="en-US" sz="2000" b="1" i="0" spc="0" baseline="0" dirty="0">
                <a:solidFill>
                  <a:srgbClr val="7030A0"/>
                </a:solidFill>
                <a:latin typeface="Calibri"/>
              </a:rPr>
              <a:t> Villa Park  </a:t>
            </a:r>
            <a:endParaRPr lang="hu-HU" sz="2000" b="1" i="0" spc="0" baseline="0" dirty="0">
              <a:solidFill>
                <a:srgbClr val="7030A0"/>
              </a:solidFill>
              <a:latin typeface="Calibri"/>
            </a:endParaRPr>
          </a:p>
          <a:p>
            <a:pPr marL="0" algn="ctr"/>
            <a:r>
              <a:rPr lang="hu-HU" sz="2000" dirty="0">
                <a:latin typeface="Calibri"/>
              </a:rPr>
              <a:t>a község </a:t>
            </a:r>
            <a:r>
              <a:rPr lang="en-US" sz="2000" i="0" spc="0" baseline="0" dirty="0" err="1">
                <a:latin typeface="Calibri"/>
              </a:rPr>
              <a:t>legszebb</a:t>
            </a:r>
            <a:r>
              <a:rPr lang="en-US" sz="2000" i="0" spc="0" baseline="0" dirty="0">
                <a:latin typeface="Calibri"/>
              </a:rPr>
              <a:t>,  </a:t>
            </a:r>
            <a:endParaRPr lang="hu-HU" sz="2000" i="0" spc="0" baseline="0" dirty="0">
              <a:latin typeface="Calibri"/>
            </a:endParaRPr>
          </a:p>
          <a:p>
            <a:pPr marL="0" algn="ctr"/>
            <a:r>
              <a:rPr lang="en-US" sz="2000" i="0" spc="0" baseline="0" dirty="0">
                <a:latin typeface="Calibri"/>
              </a:rPr>
              <a:t> "</a:t>
            </a:r>
            <a:r>
              <a:rPr lang="en-US" sz="2000" i="0" spc="0" baseline="0" dirty="0" err="1">
                <a:latin typeface="Calibri"/>
              </a:rPr>
              <a:t>Új</a:t>
            </a:r>
            <a:r>
              <a:rPr lang="hu-HU" sz="2000" dirty="0">
                <a:latin typeface="Calibri"/>
              </a:rPr>
              <a:t> </a:t>
            </a:r>
            <a:r>
              <a:rPr lang="en-US" sz="2000" i="0" spc="0" baseline="0" dirty="0" err="1">
                <a:latin typeface="Calibri"/>
              </a:rPr>
              <a:t>hegy</a:t>
            </a:r>
            <a:r>
              <a:rPr lang="en-US" sz="2000" i="0" spc="0" baseline="0" dirty="0">
                <a:latin typeface="Calibri"/>
              </a:rPr>
              <a:t>" </a:t>
            </a:r>
            <a:r>
              <a:rPr lang="en-US" sz="2000" i="0" spc="0" baseline="0" dirty="0" err="1">
                <a:latin typeface="Calibri"/>
              </a:rPr>
              <a:t>nevű</a:t>
            </a:r>
            <a:r>
              <a:rPr lang="en-US" sz="2000" i="0" spc="0" baseline="0" dirty="0">
                <a:latin typeface="Calibri"/>
              </a:rPr>
              <a:t> </a:t>
            </a:r>
            <a:r>
              <a:rPr lang="en-US" sz="2000" i="0" spc="0" baseline="0" dirty="0" err="1">
                <a:latin typeface="Calibri"/>
              </a:rPr>
              <a:t>részén</a:t>
            </a:r>
            <a:r>
              <a:rPr lang="hu-HU" sz="2000" i="0" spc="0" baseline="0" dirty="0">
                <a:latin typeface="Calibri"/>
              </a:rPr>
              <a:t>,</a:t>
            </a:r>
            <a:r>
              <a:rPr lang="en-US" sz="2000" i="0" spc="0" baseline="0" dirty="0">
                <a:latin typeface="Calibri"/>
              </a:rPr>
              <a:t> </a:t>
            </a:r>
            <a:endParaRPr lang="hu-HU" sz="2000" i="0" spc="0" baseline="0" dirty="0">
              <a:latin typeface="Calibri"/>
            </a:endParaRPr>
          </a:p>
          <a:p>
            <a:pPr marL="0" algn="ctr"/>
            <a:r>
              <a:rPr lang="en-US" sz="2000" i="0" spc="0" baseline="0" dirty="0">
                <a:latin typeface="Calibri"/>
              </a:rPr>
              <a:t> </a:t>
            </a:r>
            <a:r>
              <a:rPr lang="hu-HU" sz="2000" i="0" spc="0" baseline="0" dirty="0">
                <a:latin typeface="Calibri"/>
              </a:rPr>
              <a:t>ezen a </a:t>
            </a:r>
            <a:r>
              <a:rPr lang="hu-HU" sz="2000" dirty="0">
                <a:latin typeface="Calibri"/>
              </a:rPr>
              <a:t>3,2 </a:t>
            </a:r>
            <a:r>
              <a:rPr lang="en-US" sz="2000" i="0" spc="0" baseline="0" dirty="0" err="1">
                <a:latin typeface="Calibri"/>
              </a:rPr>
              <a:t>hektár</a:t>
            </a:r>
            <a:r>
              <a:rPr lang="hu-HU" sz="2000" i="0" spc="0" baseline="0" dirty="0" err="1">
                <a:latin typeface="Calibri"/>
              </a:rPr>
              <a:t>os</a:t>
            </a:r>
            <a:r>
              <a:rPr lang="hu-HU" sz="2000" dirty="0">
                <a:latin typeface="Calibri"/>
              </a:rPr>
              <a:t> </a:t>
            </a:r>
            <a:r>
              <a:rPr lang="en-US" sz="2000" i="0" spc="0" baseline="0" dirty="0" err="1">
                <a:latin typeface="Calibri"/>
              </a:rPr>
              <a:t>terület</a:t>
            </a:r>
            <a:r>
              <a:rPr lang="hu-HU" sz="2000" i="0" spc="0" baseline="0" dirty="0">
                <a:latin typeface="Calibri"/>
              </a:rPr>
              <a:t>e</a:t>
            </a:r>
            <a:r>
              <a:rPr lang="en-US" sz="2000" i="0" spc="0" baseline="0" dirty="0">
                <a:latin typeface="Calibri"/>
              </a:rPr>
              <a:t>n</a:t>
            </a:r>
          </a:p>
          <a:p>
            <a:pPr marL="0" algn="ctr">
              <a:lnSpc>
                <a:spcPts val="1581"/>
              </a:lnSpc>
            </a:pPr>
            <a:r>
              <a:rPr lang="hu-HU" sz="2000" i="0" spc="0" baseline="0" dirty="0">
                <a:latin typeface="Calibri"/>
              </a:rPr>
              <a:t> épül majd</a:t>
            </a:r>
            <a:r>
              <a:rPr lang="en-GB" sz="2000" i="0" spc="0" baseline="0" dirty="0">
                <a:latin typeface="Calibri"/>
              </a:rPr>
              <a:t>.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16089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7AFED959-E927-4A3F-90FE-F7D74A23A4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92135" y="245806"/>
            <a:ext cx="6320644" cy="6415549"/>
          </a:xfr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61EC53FF-09F7-443B-BA89-7D84C1204AC8}"/>
              </a:ext>
            </a:extLst>
          </p:cNvPr>
          <p:cNvSpPr txBox="1"/>
          <p:nvPr/>
        </p:nvSpPr>
        <p:spPr>
          <a:xfrm>
            <a:off x="7357533" y="1363133"/>
            <a:ext cx="1634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highlight>
                  <a:srgbClr val="FFFF00"/>
                </a:highlight>
              </a:rPr>
              <a:t>2. Ütem </a:t>
            </a:r>
          </a:p>
        </p:txBody>
      </p:sp>
      <p:sp>
        <p:nvSpPr>
          <p:cNvPr id="7" name="Cím 1">
            <a:extLst>
              <a:ext uri="{FF2B5EF4-FFF2-40B4-BE49-F238E27FC236}">
                <a16:creationId xmlns:a16="http://schemas.microsoft.com/office/drawing/2014/main" id="{2A849112-6265-45BD-B1F5-39863B315B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68" y="479572"/>
            <a:ext cx="5303925" cy="6307122"/>
          </a:xfrm>
        </p:spPr>
        <p:txBody>
          <a:bodyPr>
            <a:normAutofit fontScale="90000"/>
          </a:bodyPr>
          <a:lstStyle/>
          <a:p>
            <a:r>
              <a:rPr lang="hu-HU" sz="3100" b="1" dirty="0">
                <a:solidFill>
                  <a:srgbClr val="7030A0"/>
                </a:solidFill>
              </a:rPr>
              <a:t>A LEVENDULA VILLA PARK</a:t>
            </a:r>
            <a:r>
              <a:rPr lang="hu-HU" sz="2900" b="1" dirty="0">
                <a:solidFill>
                  <a:srgbClr val="00B050"/>
                </a:solidFill>
              </a:rPr>
              <a:t/>
            </a:r>
            <a:br>
              <a:rPr lang="hu-HU" sz="2900" b="1" dirty="0">
                <a:solidFill>
                  <a:srgbClr val="00B050"/>
                </a:solidFill>
              </a:rPr>
            </a:br>
            <a:r>
              <a:rPr lang="hu-HU" sz="2800" dirty="0">
                <a:solidFill>
                  <a:srgbClr val="00B050"/>
                </a:solidFill>
              </a:rPr>
              <a:t/>
            </a:r>
            <a:br>
              <a:rPr lang="hu-HU" sz="2800" dirty="0">
                <a:solidFill>
                  <a:srgbClr val="00B050"/>
                </a:solidFill>
              </a:rPr>
            </a:br>
            <a:r>
              <a:rPr lang="hu-HU" sz="2400" dirty="0">
                <a:solidFill>
                  <a:schemeClr val="tx1"/>
                </a:solidFill>
              </a:rPr>
              <a:t>Új, családi házas, kertvárosias </a:t>
            </a:r>
            <a:br>
              <a:rPr lang="hu-HU" sz="2400" dirty="0">
                <a:solidFill>
                  <a:schemeClr val="tx1"/>
                </a:solidFill>
              </a:rPr>
            </a:br>
            <a:r>
              <a:rPr lang="hu-HU" sz="2400" dirty="0">
                <a:solidFill>
                  <a:schemeClr val="tx1"/>
                </a:solidFill>
              </a:rPr>
              <a:t>lakóegység </a:t>
            </a:r>
            <a:br>
              <a:rPr lang="hu-HU" sz="2400" dirty="0">
                <a:solidFill>
                  <a:schemeClr val="tx1"/>
                </a:solidFill>
              </a:rPr>
            </a:br>
            <a:r>
              <a:rPr lang="hu-HU" sz="2400" dirty="0">
                <a:solidFill>
                  <a:schemeClr val="tx1"/>
                </a:solidFill>
              </a:rPr>
              <a:t>                 </a:t>
            </a:r>
            <a:r>
              <a:rPr lang="hu-HU" sz="2700" b="1" dirty="0">
                <a:solidFill>
                  <a:schemeClr val="tx1"/>
                </a:solidFill>
              </a:rPr>
              <a:t>3,2 ha területen.</a:t>
            </a:r>
            <a:r>
              <a:rPr lang="hu-HU" sz="2400" dirty="0">
                <a:solidFill>
                  <a:schemeClr val="tx1"/>
                </a:solidFill>
              </a:rPr>
              <a:t/>
            </a:r>
            <a:br>
              <a:rPr lang="hu-HU" sz="2400" dirty="0">
                <a:solidFill>
                  <a:schemeClr val="tx1"/>
                </a:solidFill>
              </a:rPr>
            </a:br>
            <a:r>
              <a:rPr lang="hu-HU" sz="2400" dirty="0">
                <a:solidFill>
                  <a:schemeClr val="tx1"/>
                </a:solidFill>
              </a:rPr>
              <a:t>A</a:t>
            </a:r>
            <a:r>
              <a:rPr lang="hu-HU" sz="2400" b="1" dirty="0">
                <a:solidFill>
                  <a:schemeClr val="tx1"/>
                </a:solidFill>
              </a:rPr>
              <a:t>z 1. ütemben </a:t>
            </a:r>
            <a:r>
              <a:rPr lang="hu-HU" sz="2400" dirty="0">
                <a:solidFill>
                  <a:schemeClr val="tx1"/>
                </a:solidFill>
              </a:rPr>
              <a:t/>
            </a:r>
            <a:br>
              <a:rPr lang="hu-HU" sz="2400" dirty="0">
                <a:solidFill>
                  <a:schemeClr val="tx1"/>
                </a:solidFill>
              </a:rPr>
            </a:br>
            <a:r>
              <a:rPr lang="hu-HU" sz="2400" dirty="0">
                <a:solidFill>
                  <a:schemeClr val="tx1"/>
                </a:solidFill>
              </a:rPr>
              <a:t>   18 telken – 18 családi ház,</a:t>
            </a:r>
            <a:br>
              <a:rPr lang="hu-HU" sz="2400" dirty="0">
                <a:solidFill>
                  <a:schemeClr val="tx1"/>
                </a:solidFill>
              </a:rPr>
            </a:br>
            <a:r>
              <a:rPr lang="hu-HU" sz="2400" b="1" dirty="0">
                <a:solidFill>
                  <a:schemeClr val="tx1"/>
                </a:solidFill>
              </a:rPr>
              <a:t>a 2. ütemben </a:t>
            </a:r>
            <a:r>
              <a:rPr lang="hu-HU" sz="2400" dirty="0">
                <a:solidFill>
                  <a:schemeClr val="tx1"/>
                </a:solidFill>
              </a:rPr>
              <a:t/>
            </a:r>
            <a:br>
              <a:rPr lang="hu-HU" sz="2400" dirty="0">
                <a:solidFill>
                  <a:schemeClr val="tx1"/>
                </a:solidFill>
              </a:rPr>
            </a:br>
            <a:r>
              <a:rPr lang="hu-HU" sz="2400" dirty="0">
                <a:solidFill>
                  <a:schemeClr val="tx1"/>
                </a:solidFill>
              </a:rPr>
              <a:t>   10  telken - 10 családi ház </a:t>
            </a:r>
            <a:br>
              <a:rPr lang="hu-HU" sz="2400" dirty="0">
                <a:solidFill>
                  <a:schemeClr val="tx1"/>
                </a:solidFill>
              </a:rPr>
            </a:br>
            <a:r>
              <a:rPr lang="hu-HU" sz="2400" dirty="0">
                <a:solidFill>
                  <a:schemeClr val="tx1"/>
                </a:solidFill>
              </a:rPr>
              <a:t>   és közpark épül.</a:t>
            </a:r>
            <a:br>
              <a:rPr lang="hu-HU" sz="2400" dirty="0">
                <a:solidFill>
                  <a:schemeClr val="tx1"/>
                </a:solidFill>
              </a:rPr>
            </a:br>
            <a:r>
              <a:rPr lang="hu-HU" sz="2400" dirty="0">
                <a:solidFill>
                  <a:schemeClr val="tx1"/>
                </a:solidFill>
              </a:rPr>
              <a:t> </a:t>
            </a:r>
            <a:br>
              <a:rPr lang="hu-HU" sz="2400" dirty="0">
                <a:solidFill>
                  <a:schemeClr val="tx1"/>
                </a:solidFill>
              </a:rPr>
            </a:br>
            <a:r>
              <a:rPr lang="hu-HU" sz="2400" dirty="0">
                <a:solidFill>
                  <a:schemeClr val="bg1"/>
                </a:solidFill>
              </a:rPr>
              <a:t>A telkek méretét</a:t>
            </a:r>
            <a:br>
              <a:rPr lang="hu-HU" sz="2400" dirty="0">
                <a:solidFill>
                  <a:schemeClr val="bg1"/>
                </a:solidFill>
              </a:rPr>
            </a:br>
            <a:r>
              <a:rPr lang="hu-HU" sz="2400" dirty="0">
                <a:solidFill>
                  <a:schemeClr val="bg1"/>
                </a:solidFill>
              </a:rPr>
              <a:t>   a kertvárosi jelleg, </a:t>
            </a:r>
            <a:br>
              <a:rPr lang="hu-HU" sz="2400" dirty="0">
                <a:solidFill>
                  <a:schemeClr val="bg1"/>
                </a:solidFill>
              </a:rPr>
            </a:br>
            <a:r>
              <a:rPr lang="hu-HU" sz="2400" dirty="0">
                <a:solidFill>
                  <a:schemeClr val="bg1"/>
                </a:solidFill>
              </a:rPr>
              <a:t>   a komfort és </a:t>
            </a:r>
            <a:br>
              <a:rPr lang="hu-HU" sz="2400" dirty="0">
                <a:solidFill>
                  <a:schemeClr val="bg1"/>
                </a:solidFill>
              </a:rPr>
            </a:br>
            <a:r>
              <a:rPr lang="hu-HU" sz="2400" dirty="0">
                <a:solidFill>
                  <a:schemeClr val="bg1"/>
                </a:solidFill>
              </a:rPr>
              <a:t>   az észszerűség szabályozta.</a:t>
            </a:r>
            <a:br>
              <a:rPr lang="hu-HU" sz="2400" dirty="0">
                <a:solidFill>
                  <a:schemeClr val="bg1"/>
                </a:solidFill>
              </a:rPr>
            </a:br>
            <a:r>
              <a:rPr lang="hu-HU" sz="2400" dirty="0">
                <a:solidFill>
                  <a:schemeClr val="bg1"/>
                </a:solidFill>
              </a:rPr>
              <a:t>A telkek mérete: </a:t>
            </a:r>
            <a:br>
              <a:rPr lang="hu-HU" sz="2400" dirty="0">
                <a:solidFill>
                  <a:schemeClr val="bg1"/>
                </a:solidFill>
              </a:rPr>
            </a:br>
            <a:r>
              <a:rPr lang="hu-HU" sz="2400" dirty="0">
                <a:solidFill>
                  <a:schemeClr val="bg1"/>
                </a:solidFill>
              </a:rPr>
              <a:t>         </a:t>
            </a:r>
            <a:r>
              <a:rPr lang="hu-HU" sz="3100" b="1" dirty="0">
                <a:solidFill>
                  <a:schemeClr val="bg1"/>
                </a:solidFill>
              </a:rPr>
              <a:t>803 - 1056 m</a:t>
            </a:r>
            <a:r>
              <a:rPr lang="hu-HU" sz="3100" b="1" baseline="30000" dirty="0">
                <a:solidFill>
                  <a:schemeClr val="bg1"/>
                </a:solidFill>
              </a:rPr>
              <a:t>2</a:t>
            </a:r>
            <a:r>
              <a:rPr lang="hu-HU" sz="3100" b="1" dirty="0">
                <a:solidFill>
                  <a:schemeClr val="bg1"/>
                </a:solidFill>
              </a:rPr>
              <a:t> között</a:t>
            </a:r>
            <a:r>
              <a:rPr lang="hu-HU" sz="2400" dirty="0">
                <a:solidFill>
                  <a:schemeClr val="bg1"/>
                </a:solidFill>
              </a:rPr>
              <a:t/>
            </a:r>
            <a:br>
              <a:rPr lang="hu-HU" sz="2400" dirty="0">
                <a:solidFill>
                  <a:schemeClr val="bg1"/>
                </a:solidFill>
              </a:rPr>
            </a:br>
            <a:r>
              <a:rPr lang="hu-HU" sz="2400" dirty="0">
                <a:solidFill>
                  <a:schemeClr val="tx1"/>
                </a:solidFill>
              </a:rPr>
              <a:t/>
            </a:r>
            <a:br>
              <a:rPr lang="hu-HU" sz="2400" dirty="0">
                <a:solidFill>
                  <a:schemeClr val="tx1"/>
                </a:solidFill>
              </a:rPr>
            </a:br>
            <a:endParaRPr lang="hu-HU" sz="2800" dirty="0">
              <a:solidFill>
                <a:schemeClr val="tx1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135" y="245805"/>
            <a:ext cx="6320644" cy="641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84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B30DE4D-FC1A-4EC5-88BF-2ED1E7593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57" y="388631"/>
            <a:ext cx="8596668" cy="1059169"/>
          </a:xfrm>
        </p:spPr>
        <p:txBody>
          <a:bodyPr>
            <a:normAutofit fontScale="90000"/>
          </a:bodyPr>
          <a:lstStyle/>
          <a:p>
            <a:r>
              <a:rPr lang="hu-HU" b="1" dirty="0">
                <a:solidFill>
                  <a:schemeClr val="tx1"/>
                </a:solidFill>
              </a:rPr>
              <a:t>Válasszon telket az elhelyezkedése és mérete alapján (1. ütem): </a:t>
            </a:r>
          </a:p>
        </p:txBody>
      </p:sp>
      <p:graphicFrame>
        <p:nvGraphicFramePr>
          <p:cNvPr id="10" name="Tartalom helye 9">
            <a:extLst>
              <a:ext uri="{FF2B5EF4-FFF2-40B4-BE49-F238E27FC236}">
                <a16:creationId xmlns:a16="http://schemas.microsoft.com/office/drawing/2014/main" id="{89016097-F730-4513-9EB8-7C992B6123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1012170"/>
              </p:ext>
            </p:extLst>
          </p:nvPr>
        </p:nvGraphicFramePr>
        <p:xfrm>
          <a:off x="481781" y="2099787"/>
          <a:ext cx="2723962" cy="44633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72142">
                  <a:extLst>
                    <a:ext uri="{9D8B030D-6E8A-4147-A177-3AD203B41FA5}">
                      <a16:colId xmlns:a16="http://schemas.microsoft.com/office/drawing/2014/main" val="3373673006"/>
                    </a:ext>
                  </a:extLst>
                </a:gridCol>
                <a:gridCol w="1651820">
                  <a:extLst>
                    <a:ext uri="{9D8B030D-6E8A-4147-A177-3AD203B41FA5}">
                      <a16:colId xmlns:a16="http://schemas.microsoft.com/office/drawing/2014/main" val="3362301812"/>
                    </a:ext>
                  </a:extLst>
                </a:gridCol>
              </a:tblGrid>
              <a:tr h="5641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532/3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803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2415839"/>
                  </a:ext>
                </a:extLst>
              </a:tr>
              <a:tr h="5641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532/4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816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5056114"/>
                  </a:ext>
                </a:extLst>
              </a:tr>
              <a:tr h="5641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532/5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814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89917674"/>
                  </a:ext>
                </a:extLst>
              </a:tr>
              <a:tr h="51446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532/6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813</a:t>
                      </a:r>
                      <a:r>
                        <a:rPr lang="hu-HU" sz="1800" dirty="0">
                          <a:effectLst/>
                        </a:rPr>
                        <a:t> </a:t>
                      </a:r>
                      <a:r>
                        <a:rPr lang="hu-HU" sz="1400" dirty="0">
                          <a:effectLst/>
                        </a:rPr>
                        <a:t>eladva</a:t>
                      </a:r>
                      <a:r>
                        <a:rPr lang="hu-HU" sz="1200" dirty="0">
                          <a:effectLst/>
                        </a:rPr>
                        <a:t>         </a:t>
                      </a:r>
                      <a:r>
                        <a:rPr lang="hu-HU" sz="1200" dirty="0" err="1">
                          <a:effectLst/>
                        </a:rPr>
                        <a:t>sold</a:t>
                      </a:r>
                      <a:r>
                        <a:rPr lang="hu-HU" sz="1200" dirty="0">
                          <a:effectLst/>
                        </a:rPr>
                        <a:t>   </a:t>
                      </a:r>
                      <a:r>
                        <a:rPr lang="ru-RU" sz="1200" dirty="0">
                          <a:effectLst/>
                        </a:rPr>
                        <a:t>продан</a:t>
                      </a:r>
                      <a:r>
                        <a:rPr lang="hu-HU" sz="1200" dirty="0">
                          <a:effectLst/>
                        </a:rPr>
                        <a:t>   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087478"/>
                  </a:ext>
                </a:extLst>
              </a:tr>
              <a:tr h="5641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532/7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  <a:effectLst/>
                        </a:rPr>
                        <a:t>806</a:t>
                      </a:r>
                      <a:endParaRPr lang="hu-H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49759972"/>
                  </a:ext>
                </a:extLst>
              </a:tr>
              <a:tr h="5641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532/8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808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5737945"/>
                  </a:ext>
                </a:extLst>
              </a:tr>
              <a:tr h="5641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532/9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1056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7447008"/>
                  </a:ext>
                </a:extLst>
              </a:tr>
              <a:tr h="56412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532/10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1045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3512297"/>
                  </a:ext>
                </a:extLst>
              </a:tr>
            </a:tbl>
          </a:graphicData>
        </a:graphic>
      </p:graphicFrame>
      <p:graphicFrame>
        <p:nvGraphicFramePr>
          <p:cNvPr id="13" name="Táblázat 12">
            <a:extLst>
              <a:ext uri="{FF2B5EF4-FFF2-40B4-BE49-F238E27FC236}">
                <a16:creationId xmlns:a16="http://schemas.microsoft.com/office/drawing/2014/main" id="{EF46437F-8C74-47E5-9F56-B7FC74A770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798764"/>
              </p:ext>
            </p:extLst>
          </p:nvPr>
        </p:nvGraphicFramePr>
        <p:xfrm>
          <a:off x="9005924" y="2099782"/>
          <a:ext cx="2576477" cy="45130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8687">
                  <a:extLst>
                    <a:ext uri="{9D8B030D-6E8A-4147-A177-3AD203B41FA5}">
                      <a16:colId xmlns:a16="http://schemas.microsoft.com/office/drawing/2014/main" val="2023189124"/>
                    </a:ext>
                  </a:extLst>
                </a:gridCol>
                <a:gridCol w="1267790">
                  <a:extLst>
                    <a:ext uri="{9D8B030D-6E8A-4147-A177-3AD203B41FA5}">
                      <a16:colId xmlns:a16="http://schemas.microsoft.com/office/drawing/2014/main" val="1697128477"/>
                    </a:ext>
                  </a:extLst>
                </a:gridCol>
              </a:tblGrid>
              <a:tr h="4513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532/11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822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317172"/>
                  </a:ext>
                </a:extLst>
              </a:tr>
              <a:tr h="4513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532/12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842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46328946"/>
                  </a:ext>
                </a:extLst>
              </a:tr>
              <a:tr h="4513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532/13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862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3516595"/>
                  </a:ext>
                </a:extLst>
              </a:tr>
              <a:tr h="4513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532/14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881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88540856"/>
                  </a:ext>
                </a:extLst>
              </a:tr>
              <a:tr h="4513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532/15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918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8503483"/>
                  </a:ext>
                </a:extLst>
              </a:tr>
              <a:tr h="4513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532/16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969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9350259"/>
                  </a:ext>
                </a:extLst>
              </a:tr>
              <a:tr h="4513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532/17 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939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7917382"/>
                  </a:ext>
                </a:extLst>
              </a:tr>
              <a:tr h="4513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532/18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886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1483004"/>
                  </a:ext>
                </a:extLst>
              </a:tr>
              <a:tr h="4513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532/19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858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99491236"/>
                  </a:ext>
                </a:extLst>
              </a:tr>
              <a:tr h="45130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>
                          <a:effectLst/>
                        </a:rPr>
                        <a:t>532/20</a:t>
                      </a:r>
                      <a:endParaRPr lang="hu-HU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800" dirty="0">
                          <a:effectLst/>
                        </a:rPr>
                        <a:t>965</a:t>
                      </a:r>
                      <a:endParaRPr lang="hu-H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6219702"/>
                  </a:ext>
                </a:extLst>
              </a:tr>
            </a:tbl>
          </a:graphicData>
        </a:graphic>
      </p:graphicFrame>
      <p:sp>
        <p:nvSpPr>
          <p:cNvPr id="15" name="Szövegdoboz 14">
            <a:extLst>
              <a:ext uri="{FF2B5EF4-FFF2-40B4-BE49-F238E27FC236}">
                <a16:creationId xmlns:a16="http://schemas.microsoft.com/office/drawing/2014/main" id="{E7DA7FCF-AF8A-413C-BD25-1B61794D3A78}"/>
              </a:ext>
            </a:extLst>
          </p:cNvPr>
          <p:cNvSpPr txBox="1"/>
          <p:nvPr/>
        </p:nvSpPr>
        <p:spPr>
          <a:xfrm>
            <a:off x="481781" y="1768900"/>
            <a:ext cx="11100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Hrsz </a:t>
            </a:r>
            <a:r>
              <a:rPr lang="ru-RU" dirty="0"/>
              <a:t>№         </a:t>
            </a:r>
            <a:r>
              <a:rPr lang="hu-HU" dirty="0"/>
              <a:t>  m</a:t>
            </a:r>
            <a:r>
              <a:rPr lang="hu-HU" baseline="30000" dirty="0"/>
              <a:t>2</a:t>
            </a:r>
            <a:r>
              <a:rPr lang="ru-RU" dirty="0"/>
              <a:t>   </a:t>
            </a:r>
            <a:r>
              <a:rPr lang="hu-HU" dirty="0"/>
              <a:t>                           </a:t>
            </a:r>
            <a:r>
              <a:rPr lang="ru-RU" dirty="0"/>
              <a:t> </a:t>
            </a:r>
            <a:r>
              <a:rPr lang="hu-HU" dirty="0"/>
              <a:t>                                                                        Hrsz </a:t>
            </a:r>
            <a:r>
              <a:rPr lang="ru-RU" dirty="0"/>
              <a:t>№</a:t>
            </a:r>
            <a:r>
              <a:rPr lang="hu-HU" dirty="0"/>
              <a:t>         m</a:t>
            </a:r>
            <a:r>
              <a:rPr lang="hu-HU" baseline="30000" dirty="0"/>
              <a:t>2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61BC2A8D-274F-4A9B-99D2-37202D6C0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684" y="1729987"/>
            <a:ext cx="4796298" cy="4711466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97A0E807-E95A-4195-B653-8BBBEB465DC8}"/>
              </a:ext>
            </a:extLst>
          </p:cNvPr>
          <p:cNvSpPr txBox="1"/>
          <p:nvPr/>
        </p:nvSpPr>
        <p:spPr>
          <a:xfrm flipH="1">
            <a:off x="3856372" y="2912345"/>
            <a:ext cx="1220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highlight>
                  <a:srgbClr val="FFFF00"/>
                </a:highlight>
              </a:rPr>
              <a:t>2. Ütem 10 telek 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DC31087C-CEAD-45DD-B67F-8C25B895583F}"/>
              </a:ext>
            </a:extLst>
          </p:cNvPr>
          <p:cNvSpPr/>
          <p:nvPr/>
        </p:nvSpPr>
        <p:spPr>
          <a:xfrm>
            <a:off x="5225956" y="3558676"/>
            <a:ext cx="279400" cy="18359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09584104"/>
      </p:ext>
    </p:extLst>
  </p:cSld>
  <p:clrMapOvr>
    <a:masterClrMapping/>
  </p:clrMapOvr>
</p:sld>
</file>

<file path=ppt/theme/theme1.xml><?xml version="1.0" encoding="utf-8"?>
<a:theme xmlns:a="http://schemas.openxmlformats.org/drawingml/2006/main" name="Dimenzió">
  <a:themeElements>
    <a:clrScheme name="Lila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Dimenzió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menzió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9158</TotalTime>
  <Words>1625</Words>
  <Application>Microsoft Office PowerPoint</Application>
  <PresentationFormat>Szélesvásznú</PresentationFormat>
  <Paragraphs>466</Paragraphs>
  <Slides>35</Slides>
  <Notes>1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42" baseType="lpstr">
      <vt:lpstr>Arial</vt:lpstr>
      <vt:lpstr>Arial</vt:lpstr>
      <vt:lpstr>Calibri</vt:lpstr>
      <vt:lpstr>Times New Roman</vt:lpstr>
      <vt:lpstr>Trebuchet MS</vt:lpstr>
      <vt:lpstr>Wingdings 3</vt:lpstr>
      <vt:lpstr>Dimenzió</vt:lpstr>
      <vt:lpstr>Инвестиционный проект:</vt:lpstr>
      <vt:lpstr>Kiváló az elhelyezkedése</vt:lpstr>
      <vt:lpstr>A Levendula Villa Park megközelítése gyors és egyszerű </vt:lpstr>
      <vt:lpstr>PowerPoint-bemutató</vt:lpstr>
      <vt:lpstr>PowerPoint-bemutató</vt:lpstr>
      <vt:lpstr>Levendula Villa Park építése Csajágon </vt:lpstr>
      <vt:lpstr>A LEVENDULA VILLA PARK telke 3,2 ha  </vt:lpstr>
      <vt:lpstr>A LEVENDULA VILLA PARK  Új, családi házas, kertvárosias  lakóegység                   3,2 ha területen. Az 1. ütemben     18 telken – 18 családi ház, a 2. ütemben     10  telken - 10 családi ház     és közpark épül.   A telkek méretét    a kertvárosi jelleg,     a komfort és     az észszerűség szabályozta. A telkek mérete:           803 - 1056 m2 között  </vt:lpstr>
      <vt:lpstr>Válasszon telket az elhelyezkedése és mérete alapján (1. ütem): </vt:lpstr>
      <vt:lpstr>A Levendula Villa Parkot Önnel együtt építjük </vt:lpstr>
      <vt:lpstr>    VÁLASSZON HÁZAT!</vt:lpstr>
      <vt:lpstr>PowerPoint-bemutató</vt:lpstr>
      <vt:lpstr>AJÁNLOTT TÍPUSOK        Csajág 141 m2 </vt:lpstr>
      <vt:lpstr>Levendula 120 m2 </vt:lpstr>
      <vt:lpstr>Újhegy 104 m2</vt:lpstr>
      <vt:lpstr>Jázmin 94 m2</vt:lpstr>
      <vt:lpstr>Ibolya 80 m2</vt:lpstr>
      <vt:lpstr>NE BAJLÓDJON, NE IDEGESKEDJEN AZ ÉPÍTKEZÉSSEL!</vt:lpstr>
      <vt:lpstr>WOLF HAUS KFT.   A PHARMBER KFT. STRATÉGIAI PARTNERE  A LEVENDULA VILLA PARK  HÁZAINAK  ÉPÍTÉSÉBEN </vt:lpstr>
      <vt:lpstr>       A BEMUTATÓ HÁZ                 MI IS A WOLF CÉGET VÁLASZTOTTUK       „KÜLSŐLEG  KÉSZ” FELÉPÍTÉSE  -  ELŐZETES GYÁRTÁSI RENDELÉSSEL  -  2 HÓNAP ALATT:</vt:lpstr>
      <vt:lpstr>2021. április  „kulcsra kész”   Csajágon MEGTEKINTHETŐ </vt:lpstr>
      <vt:lpstr>HA ÖN KÍVÁNJA VÉGEZNI A BELSŐ MUNKÁKAT – MI ÁTADJUK  DE AKÁR A KIVÁLASZTOTT HÁZAT „KÜLSŐLEG KÉSZEN” IS ÁTVEHETI </vt:lpstr>
      <vt:lpstr>KULCSRAKÉSZ HÁZAT ADUNK ÁT – CSAK KÖLTÖZZÖN BE!</vt:lpstr>
      <vt:lpstr>„PRÉMIUM” MINŐSÉG </vt:lpstr>
      <vt:lpstr>INFORMATÍV ÁRAK típusok szerint: </vt:lpstr>
      <vt:lpstr>HASZNÁLJA KI A RENDKÍVÜLI ADÓZÁSI ÉS              TÁMOGATÁSI KEDVEZMÉNYEKET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ELÉRHETŐSÉG – INFORMÁCIÓ - ÉRTÉKESÍTÉS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AJÁNLOTT TÍPUSOK:Csajág 141 m2</dc:title>
  <dc:creator>Borbely Karoly</dc:creator>
  <cp:lastModifiedBy>Kissné Simon Annamária</cp:lastModifiedBy>
  <cp:revision>385</cp:revision>
  <dcterms:created xsi:type="dcterms:W3CDTF">2021-01-22T18:32:29Z</dcterms:created>
  <dcterms:modified xsi:type="dcterms:W3CDTF">2022-04-26T10:02:27Z</dcterms:modified>
</cp:coreProperties>
</file>